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18" r:id="rId2"/>
    <p:sldId id="257" r:id="rId3"/>
    <p:sldId id="260" r:id="rId4"/>
    <p:sldId id="315" r:id="rId5"/>
    <p:sldId id="316" r:id="rId6"/>
    <p:sldId id="263" r:id="rId7"/>
    <p:sldId id="262" r:id="rId8"/>
    <p:sldId id="264" r:id="rId9"/>
    <p:sldId id="267" r:id="rId10"/>
    <p:sldId id="266" r:id="rId11"/>
    <p:sldId id="265" r:id="rId12"/>
    <p:sldId id="268" r:id="rId13"/>
    <p:sldId id="271" r:id="rId14"/>
    <p:sldId id="272" r:id="rId15"/>
    <p:sldId id="337" r:id="rId16"/>
    <p:sldId id="281" r:id="rId17"/>
    <p:sldId id="332" r:id="rId18"/>
    <p:sldId id="282" r:id="rId19"/>
    <p:sldId id="283" r:id="rId20"/>
    <p:sldId id="287" r:id="rId21"/>
    <p:sldId id="333" r:id="rId22"/>
    <p:sldId id="285" r:id="rId23"/>
    <p:sldId id="334" r:id="rId24"/>
    <p:sldId id="288" r:id="rId25"/>
    <p:sldId id="290" r:id="rId26"/>
    <p:sldId id="289" r:id="rId27"/>
    <p:sldId id="291" r:id="rId28"/>
    <p:sldId id="293" r:id="rId29"/>
    <p:sldId id="294" r:id="rId30"/>
    <p:sldId id="296" r:id="rId31"/>
    <p:sldId id="339" r:id="rId32"/>
    <p:sldId id="335" r:id="rId33"/>
    <p:sldId id="325" r:id="rId34"/>
    <p:sldId id="326" r:id="rId35"/>
    <p:sldId id="336" r:id="rId36"/>
    <p:sldId id="328" r:id="rId37"/>
    <p:sldId id="329" r:id="rId38"/>
    <p:sldId id="330" r:id="rId39"/>
    <p:sldId id="331" r:id="rId40"/>
    <p:sldId id="338" r:id="rId41"/>
    <p:sldId id="341" r:id="rId42"/>
    <p:sldId id="342" r:id="rId43"/>
    <p:sldId id="343" r:id="rId44"/>
    <p:sldId id="301" r:id="rId45"/>
    <p:sldId id="302" r:id="rId46"/>
    <p:sldId id="340" r:id="rId47"/>
    <p:sldId id="304" r:id="rId48"/>
    <p:sldId id="305" r:id="rId49"/>
    <p:sldId id="306" r:id="rId50"/>
    <p:sldId id="322" r:id="rId51"/>
  </p:sldIdLst>
  <p:sldSz cx="9144000" cy="6858000" type="screen4x3"/>
  <p:notesSz cx="6858000" cy="91440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1A38"/>
    <a:srgbClr val="563BB2"/>
    <a:srgbClr val="8A2E63"/>
    <a:srgbClr val="70277F"/>
    <a:srgbClr val="8C1A5B"/>
    <a:srgbClr val="FFCC00"/>
    <a:srgbClr val="FAF517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5" autoAdjust="0"/>
    <p:restoredTop sz="84134" autoAdjust="0"/>
  </p:normalViewPr>
  <p:slideViewPr>
    <p:cSldViewPr>
      <p:cViewPr varScale="1">
        <p:scale>
          <a:sx n="64" d="100"/>
          <a:sy n="64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E65F09-81B6-4E4F-9B22-7E59C8882D66}" type="doc">
      <dgm:prSet loTypeId="urn:microsoft.com/office/officeart/2005/8/layout/hProcess9" loCatId="" qsTypeId="urn:microsoft.com/office/officeart/2005/8/quickstyle/simple1#1" qsCatId="simple" csTypeId="urn:microsoft.com/office/officeart/2005/8/colors/colorful4" csCatId="colorful" phldr="1"/>
      <dgm:spPr/>
    </dgm:pt>
    <dgm:pt modelId="{22DB5B51-A980-524C-BE81-68C4C5140B69}">
      <dgm:prSet phldrT="[Texto]"/>
      <dgm:spPr>
        <a:solidFill>
          <a:srgbClr val="3366FF"/>
        </a:solidFill>
      </dgm:spPr>
      <dgm:t>
        <a:bodyPr/>
        <a:lstStyle/>
        <a:p>
          <a:r>
            <a:rPr lang="es-ES" dirty="0" smtClean="0">
              <a:latin typeface="Calibri"/>
              <a:cs typeface="Calibri"/>
            </a:rPr>
            <a:t>Contables</a:t>
          </a:r>
          <a:endParaRPr lang="es-ES" dirty="0">
            <a:latin typeface="Calibri"/>
            <a:cs typeface="Calibri"/>
          </a:endParaRPr>
        </a:p>
      </dgm:t>
    </dgm:pt>
    <dgm:pt modelId="{1DB260F9-CCDF-C541-9C08-9B22A93DDC4B}" type="parTrans" cxnId="{6AE451DE-EC9A-804F-8E12-7EEF982A797D}">
      <dgm:prSet/>
      <dgm:spPr/>
      <dgm:t>
        <a:bodyPr/>
        <a:lstStyle/>
        <a:p>
          <a:endParaRPr lang="es-ES"/>
        </a:p>
      </dgm:t>
    </dgm:pt>
    <dgm:pt modelId="{C127FBEB-37BD-2448-8B24-5FC72B54CB2C}" type="sibTrans" cxnId="{6AE451DE-EC9A-804F-8E12-7EEF982A797D}">
      <dgm:prSet/>
      <dgm:spPr/>
      <dgm:t>
        <a:bodyPr/>
        <a:lstStyle/>
        <a:p>
          <a:endParaRPr lang="es-ES"/>
        </a:p>
      </dgm:t>
    </dgm:pt>
    <dgm:pt modelId="{FB076E82-873D-F549-9725-20AF4F51CC67}">
      <dgm:prSet phldrT="[Texto]"/>
      <dgm:spPr>
        <a:solidFill>
          <a:srgbClr val="FF0000"/>
        </a:solidFill>
      </dgm:spPr>
      <dgm:t>
        <a:bodyPr/>
        <a:lstStyle/>
        <a:p>
          <a:r>
            <a:rPr lang="es-ES" dirty="0" smtClean="0">
              <a:latin typeface="Calibri"/>
              <a:cs typeface="Calibri"/>
            </a:rPr>
            <a:t>Comerciales</a:t>
          </a:r>
          <a:endParaRPr lang="es-ES" dirty="0">
            <a:latin typeface="Calibri"/>
            <a:cs typeface="Calibri"/>
          </a:endParaRPr>
        </a:p>
      </dgm:t>
    </dgm:pt>
    <dgm:pt modelId="{0CDF242F-F610-F94E-AB0D-8C8728B21CEC}" type="parTrans" cxnId="{3EF2756B-F773-A044-A3FB-7A658A544E53}">
      <dgm:prSet/>
      <dgm:spPr/>
      <dgm:t>
        <a:bodyPr/>
        <a:lstStyle/>
        <a:p>
          <a:endParaRPr lang="es-ES"/>
        </a:p>
      </dgm:t>
    </dgm:pt>
    <dgm:pt modelId="{0226C3B4-1D74-604A-8EA4-566E906433E9}" type="sibTrans" cxnId="{3EF2756B-F773-A044-A3FB-7A658A544E53}">
      <dgm:prSet/>
      <dgm:spPr/>
      <dgm:t>
        <a:bodyPr/>
        <a:lstStyle/>
        <a:p>
          <a:endParaRPr lang="es-ES"/>
        </a:p>
      </dgm:t>
    </dgm:pt>
    <dgm:pt modelId="{66C01B28-0BA2-044D-90D0-170CAD78479F}">
      <dgm:prSet phldrT="[Texto]"/>
      <dgm:spPr>
        <a:solidFill>
          <a:srgbClr val="008000"/>
        </a:solidFill>
      </dgm:spPr>
      <dgm:t>
        <a:bodyPr/>
        <a:lstStyle/>
        <a:p>
          <a:r>
            <a:rPr lang="es-ES" dirty="0" smtClean="0">
              <a:latin typeface="Calibri"/>
              <a:cs typeface="Calibri"/>
            </a:rPr>
            <a:t>Flujo de efectivo</a:t>
          </a:r>
          <a:endParaRPr lang="es-ES" dirty="0">
            <a:latin typeface="Calibri"/>
            <a:cs typeface="Calibri"/>
          </a:endParaRPr>
        </a:p>
      </dgm:t>
    </dgm:pt>
    <dgm:pt modelId="{E3B6B3A0-4156-3341-8CE6-58D75690129F}" type="parTrans" cxnId="{97BFCAE1-9D84-8B43-A927-7FCD66B20E88}">
      <dgm:prSet/>
      <dgm:spPr/>
      <dgm:t>
        <a:bodyPr/>
        <a:lstStyle/>
        <a:p>
          <a:endParaRPr lang="es-ES"/>
        </a:p>
      </dgm:t>
    </dgm:pt>
    <dgm:pt modelId="{5F1166B5-A2AE-8840-8C56-3D6A640E730C}" type="sibTrans" cxnId="{97BFCAE1-9D84-8B43-A927-7FCD66B20E88}">
      <dgm:prSet/>
      <dgm:spPr/>
      <dgm:t>
        <a:bodyPr/>
        <a:lstStyle/>
        <a:p>
          <a:endParaRPr lang="es-ES"/>
        </a:p>
      </dgm:t>
    </dgm:pt>
    <dgm:pt modelId="{33947D75-9B52-F949-AD7A-79FAF1C23688}" type="pres">
      <dgm:prSet presAssocID="{FBE65F09-81B6-4E4F-9B22-7E59C8882D66}" presName="CompostProcess" presStyleCnt="0">
        <dgm:presLayoutVars>
          <dgm:dir/>
          <dgm:resizeHandles val="exact"/>
        </dgm:presLayoutVars>
      </dgm:prSet>
      <dgm:spPr/>
    </dgm:pt>
    <dgm:pt modelId="{330AAF7A-A7F1-A441-8C04-E6EAF417DB37}" type="pres">
      <dgm:prSet presAssocID="{FBE65F09-81B6-4E4F-9B22-7E59C8882D66}" presName="arrow" presStyleLbl="bgShp" presStyleIdx="0" presStyleCnt="1"/>
      <dgm:spPr/>
    </dgm:pt>
    <dgm:pt modelId="{6B6F28CF-9821-374C-8742-9DD9B42E486D}" type="pres">
      <dgm:prSet presAssocID="{FBE65F09-81B6-4E4F-9B22-7E59C8882D66}" presName="linearProcess" presStyleCnt="0"/>
      <dgm:spPr/>
    </dgm:pt>
    <dgm:pt modelId="{F21FDC6A-B53F-2443-A936-38C8497F6199}" type="pres">
      <dgm:prSet presAssocID="{22DB5B51-A980-524C-BE81-68C4C5140B69}" presName="textNode" presStyleLbl="node1" presStyleIdx="0" presStyleCnt="3" custScaleY="56448" custLinFactNeighborY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64FF26-2493-5849-9927-B7A04D733B31}" type="pres">
      <dgm:prSet presAssocID="{C127FBEB-37BD-2448-8B24-5FC72B54CB2C}" presName="sibTrans" presStyleCnt="0"/>
      <dgm:spPr/>
    </dgm:pt>
    <dgm:pt modelId="{8932CE5C-6B20-8740-89ED-E0C2891F9B4D}" type="pres">
      <dgm:prSet presAssocID="{FB076E82-873D-F549-9725-20AF4F51CC67}" presName="textNode" presStyleLbl="node1" presStyleIdx="1" presStyleCnt="3" custScaleY="56448" custLinFactNeighborY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FD8B1EE-E9F7-364E-B62D-9C060281962E}" type="pres">
      <dgm:prSet presAssocID="{0226C3B4-1D74-604A-8EA4-566E906433E9}" presName="sibTrans" presStyleCnt="0"/>
      <dgm:spPr/>
    </dgm:pt>
    <dgm:pt modelId="{C9D3477E-A7D8-614C-A848-661907B8958F}" type="pres">
      <dgm:prSet presAssocID="{66C01B28-0BA2-044D-90D0-170CAD78479F}" presName="textNode" presStyleLbl="node1" presStyleIdx="2" presStyleCnt="3" custScaleY="56448" custLinFactNeighborY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7BFCAE1-9D84-8B43-A927-7FCD66B20E88}" srcId="{FBE65F09-81B6-4E4F-9B22-7E59C8882D66}" destId="{66C01B28-0BA2-044D-90D0-170CAD78479F}" srcOrd="2" destOrd="0" parTransId="{E3B6B3A0-4156-3341-8CE6-58D75690129F}" sibTransId="{5F1166B5-A2AE-8840-8C56-3D6A640E730C}"/>
    <dgm:cxn modelId="{3EF2756B-F773-A044-A3FB-7A658A544E53}" srcId="{FBE65F09-81B6-4E4F-9B22-7E59C8882D66}" destId="{FB076E82-873D-F549-9725-20AF4F51CC67}" srcOrd="1" destOrd="0" parTransId="{0CDF242F-F610-F94E-AB0D-8C8728B21CEC}" sibTransId="{0226C3B4-1D74-604A-8EA4-566E906433E9}"/>
    <dgm:cxn modelId="{043C8B47-2AD0-4F13-83B7-FCEA12A952B1}" type="presOf" srcId="{66C01B28-0BA2-044D-90D0-170CAD78479F}" destId="{C9D3477E-A7D8-614C-A848-661907B8958F}" srcOrd="0" destOrd="0" presId="urn:microsoft.com/office/officeart/2005/8/layout/hProcess9"/>
    <dgm:cxn modelId="{D0669A06-DCF5-4B29-9733-576DE5984907}" type="presOf" srcId="{FB076E82-873D-F549-9725-20AF4F51CC67}" destId="{8932CE5C-6B20-8740-89ED-E0C2891F9B4D}" srcOrd="0" destOrd="0" presId="urn:microsoft.com/office/officeart/2005/8/layout/hProcess9"/>
    <dgm:cxn modelId="{1995CEB8-F987-4B24-BC70-D221AA826903}" type="presOf" srcId="{22DB5B51-A980-524C-BE81-68C4C5140B69}" destId="{F21FDC6A-B53F-2443-A936-38C8497F6199}" srcOrd="0" destOrd="0" presId="urn:microsoft.com/office/officeart/2005/8/layout/hProcess9"/>
    <dgm:cxn modelId="{6AE451DE-EC9A-804F-8E12-7EEF982A797D}" srcId="{FBE65F09-81B6-4E4F-9B22-7E59C8882D66}" destId="{22DB5B51-A980-524C-BE81-68C4C5140B69}" srcOrd="0" destOrd="0" parTransId="{1DB260F9-CCDF-C541-9C08-9B22A93DDC4B}" sibTransId="{C127FBEB-37BD-2448-8B24-5FC72B54CB2C}"/>
    <dgm:cxn modelId="{66BDE92B-F82B-44F7-9BC3-452C4302801F}" type="presOf" srcId="{FBE65F09-81B6-4E4F-9B22-7E59C8882D66}" destId="{33947D75-9B52-F949-AD7A-79FAF1C23688}" srcOrd="0" destOrd="0" presId="urn:microsoft.com/office/officeart/2005/8/layout/hProcess9"/>
    <dgm:cxn modelId="{5A644AC9-07B2-4B50-A517-09EBC23F441C}" type="presParOf" srcId="{33947D75-9B52-F949-AD7A-79FAF1C23688}" destId="{330AAF7A-A7F1-A441-8C04-E6EAF417DB37}" srcOrd="0" destOrd="0" presId="urn:microsoft.com/office/officeart/2005/8/layout/hProcess9"/>
    <dgm:cxn modelId="{666C44CC-7C07-45D3-A0FB-B0CC2A9352EA}" type="presParOf" srcId="{33947D75-9B52-F949-AD7A-79FAF1C23688}" destId="{6B6F28CF-9821-374C-8742-9DD9B42E486D}" srcOrd="1" destOrd="0" presId="urn:microsoft.com/office/officeart/2005/8/layout/hProcess9"/>
    <dgm:cxn modelId="{94E13AF0-4790-4693-BF36-10ACD4EA3E29}" type="presParOf" srcId="{6B6F28CF-9821-374C-8742-9DD9B42E486D}" destId="{F21FDC6A-B53F-2443-A936-38C8497F6199}" srcOrd="0" destOrd="0" presId="urn:microsoft.com/office/officeart/2005/8/layout/hProcess9"/>
    <dgm:cxn modelId="{03EDDDA5-3579-4FE8-9551-DA2B3501AFAF}" type="presParOf" srcId="{6B6F28CF-9821-374C-8742-9DD9B42E486D}" destId="{5D64FF26-2493-5849-9927-B7A04D733B31}" srcOrd="1" destOrd="0" presId="urn:microsoft.com/office/officeart/2005/8/layout/hProcess9"/>
    <dgm:cxn modelId="{0C8DBFB0-9066-4597-8933-BE694DE693AF}" type="presParOf" srcId="{6B6F28CF-9821-374C-8742-9DD9B42E486D}" destId="{8932CE5C-6B20-8740-89ED-E0C2891F9B4D}" srcOrd="2" destOrd="0" presId="urn:microsoft.com/office/officeart/2005/8/layout/hProcess9"/>
    <dgm:cxn modelId="{56479D2F-7C09-41CA-914E-D2293B37CB2E}" type="presParOf" srcId="{6B6F28CF-9821-374C-8742-9DD9B42E486D}" destId="{CFD8B1EE-E9F7-364E-B62D-9C060281962E}" srcOrd="3" destOrd="0" presId="urn:microsoft.com/office/officeart/2005/8/layout/hProcess9"/>
    <dgm:cxn modelId="{EFDC7D39-82FE-463E-B9B8-3C9F22570D7E}" type="presParOf" srcId="{6B6F28CF-9821-374C-8742-9DD9B42E486D}" destId="{C9D3477E-A7D8-614C-A848-661907B8958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5858EC-A11F-4C40-BFA9-327A9512835E}" type="datetimeFigureOut">
              <a:rPr lang="es-ES"/>
              <a:pPr>
                <a:defRPr/>
              </a:pPr>
              <a:t>28/09/2012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C4D8901-982E-45E1-B1B5-CAF92F87D75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Clr>
                <a:srgbClr val="0070C0"/>
              </a:buClr>
              <a:buSzPct val="108000"/>
            </a:pPr>
            <a:r>
              <a:rPr lang="es-MX" smtClean="0"/>
              <a:t>1. Desarrollamos y comercializamos</a:t>
            </a:r>
            <a:r>
              <a:rPr lang="es-MX" smtClean="0">
                <a:solidFill>
                  <a:srgbClr val="595959"/>
                </a:solidFill>
              </a:rPr>
              <a:t> </a:t>
            </a:r>
            <a:r>
              <a:rPr lang="es-MX" b="1" smtClean="0"/>
              <a:t>Software Empresarial fácil y completo</a:t>
            </a:r>
            <a:r>
              <a:rPr lang="es-MX" smtClean="0">
                <a:solidFill>
                  <a:srgbClr val="002060"/>
                </a:solidFill>
              </a:rPr>
              <a:t> </a:t>
            </a:r>
            <a:r>
              <a:rPr lang="es-MX" smtClean="0"/>
              <a:t>que ayuda a las </a:t>
            </a:r>
            <a:r>
              <a:rPr lang="es-MX" b="1" smtClean="0"/>
              <a:t>personas </a:t>
            </a:r>
            <a:r>
              <a:rPr lang="es-MX" smtClean="0"/>
              <a:t>a ser </a:t>
            </a:r>
            <a:r>
              <a:rPr lang="es-MX" b="1" smtClean="0"/>
              <a:t>más productivas.</a:t>
            </a:r>
          </a:p>
          <a:p>
            <a:pPr eaLnBrk="1" hangingPunct="1">
              <a:spcBef>
                <a:spcPct val="0"/>
              </a:spcBef>
            </a:pPr>
            <a:r>
              <a:rPr lang="es-MX" sz="1800" smtClean="0">
                <a:latin typeface="Arial" charset="0"/>
                <a:cs typeface="Arial" charset="0"/>
              </a:rPr>
              <a:t>2. Contamos con </a:t>
            </a:r>
            <a:r>
              <a:rPr lang="es-MX" b="1" smtClean="0">
                <a:solidFill>
                  <a:srgbClr val="A31858"/>
                </a:solidFill>
              </a:rPr>
              <a:t>28 años de experiencia y cobertura nacional</a:t>
            </a:r>
          </a:p>
          <a:p>
            <a:pPr eaLnBrk="1" hangingPunct="1">
              <a:spcBef>
                <a:spcPct val="0"/>
              </a:spcBef>
            </a:pPr>
            <a:r>
              <a:rPr lang="es-MX" b="1" smtClean="0">
                <a:solidFill>
                  <a:srgbClr val="A31858"/>
                </a:solidFill>
              </a:rPr>
              <a:t>3. </a:t>
            </a:r>
            <a:r>
              <a:rPr lang="es-MX" smtClean="0">
                <a:solidFill>
                  <a:srgbClr val="A31858"/>
                </a:solidFill>
              </a:rPr>
              <a:t>Tenemos más de 1500 </a:t>
            </a:r>
            <a:r>
              <a:rPr lang="es-MX" b="1" smtClean="0">
                <a:solidFill>
                  <a:srgbClr val="A31858"/>
                </a:solidFill>
              </a:rPr>
              <a:t>distribuidores EXPERTOS en nuestras 7 sucursales alrededor de México: Guadalajara, Monterrey, Mérida, León, Chihuahua y Veracruz</a:t>
            </a:r>
          </a:p>
          <a:p>
            <a:pPr eaLnBrk="1" hangingPunct="1">
              <a:spcBef>
                <a:spcPct val="0"/>
              </a:spcBef>
            </a:pPr>
            <a:endParaRPr lang="es-ES" sz="1800" b="1" smtClean="0">
              <a:latin typeface="Arial" charset="0"/>
              <a:cs typeface="Arial" charset="0"/>
            </a:endParaRPr>
          </a:p>
        </p:txBody>
      </p:sp>
      <p:sp>
        <p:nvSpPr>
          <p:cNvPr id="174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04CBB4-A87D-4E70-90FB-E96ED5C751AE}" type="slidenum">
              <a:rPr lang="es-MX">
                <a:ea typeface="ＭＳ Ｐゴシック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s-MX">
              <a:ea typeface="ＭＳ Ｐゴシック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062908-46EB-4A3F-9A4E-79B482EA3E65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smtClean="0"/>
              <a:t>1. </a:t>
            </a:r>
            <a:r>
              <a:rPr lang="es-MX" sz="900" b="1" smtClean="0">
                <a:ea typeface="ＭＳ Ｐゴシック"/>
                <a:cs typeface="ＭＳ Ｐゴシック"/>
              </a:rPr>
              <a:t>En CONTPAQ i® te brindamos la solución más completa y que mejor se adapta a tus necesidades.</a:t>
            </a:r>
            <a:endParaRPr lang="es-MX" sz="900" smtClean="0">
              <a:ea typeface="ＭＳ Ｐゴシック"/>
              <a:cs typeface="ＭＳ Ｐゴシック"/>
            </a:endParaRPr>
          </a:p>
          <a:p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</a:t>
            </a:r>
            <a:r>
              <a:rPr lang="es-ES" b="1" smtClean="0"/>
              <a:t>Con nuestro software puedes emitir, timbrar, recibir y validar. Además </a:t>
            </a:r>
            <a:r>
              <a:rPr lang="es-ES" b="1" smtClean="0">
                <a:solidFill>
                  <a:srgbClr val="A31858"/>
                </a:solidFill>
              </a:rPr>
              <a:t>te</a:t>
            </a:r>
            <a:r>
              <a:rPr lang="es-ES" b="1" smtClean="0"/>
              <a:t> </a:t>
            </a:r>
            <a:r>
              <a:rPr lang="es-ES" b="1" smtClean="0">
                <a:solidFill>
                  <a:srgbClr val="A31858"/>
                </a:solidFill>
              </a:rPr>
              <a:t>permite facturar ilimitadamente </a:t>
            </a:r>
            <a:r>
              <a:rPr lang="es-ES" b="1" smtClean="0"/>
              <a:t>ya que es multi empresa y multi RFC.</a:t>
            </a:r>
            <a:endParaRPr lang="es-ES" b="1" smtClean="0">
              <a:solidFill>
                <a:srgbClr val="A31858"/>
              </a:solidFill>
            </a:endParaRPr>
          </a:p>
          <a:p>
            <a:endParaRPr lang="es-ES" b="1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¡¡¡NOSOTROS TE DECIMOS COMO!!!!!</a:t>
            </a:r>
            <a:endParaRPr lang="es-ES" b="1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Es un lenguaje que permite organizar datos o información mediante etiquetas</a:t>
            </a:r>
            <a:r>
              <a:rPr lang="es-MX" smtClean="0"/>
              <a:t> y el esquema del archivo que da origen a un comprobante fiscal digital.</a:t>
            </a:r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La administración del XML nos puede ayudar a digitalizar ciertos procesos de la empresa, haciéndolos más eficientes.</a:t>
            </a:r>
          </a:p>
          <a:p>
            <a:endParaRPr lang="es-ES" b="1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s-MX" b="1" smtClean="0"/>
              <a:t>¿QUÉ SIGNIFICA DIGITALIZAR TUS PROCESOS EMPRESARIALES?</a:t>
            </a:r>
          </a:p>
          <a:p>
            <a:pPr marL="228600" indent="-228600">
              <a:spcBef>
                <a:spcPct val="20000"/>
              </a:spcBef>
            </a:pPr>
            <a:r>
              <a:rPr lang="es-ES" b="1" smtClean="0"/>
              <a:t>2. Y sabemos que cambiar te genera incertidumbre </a:t>
            </a:r>
            <a:r>
              <a:rPr lang="es-ES" smtClean="0"/>
              <a:t>y te puede hacer sentir al principio, como los personajes de esta historia:</a:t>
            </a:r>
          </a:p>
          <a:p>
            <a:pPr marL="228600" indent="-228600"/>
            <a:endParaRPr lang="es-ES" b="1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</a:t>
            </a:r>
            <a:r>
              <a:rPr lang="es-ES" b="1" smtClean="0"/>
              <a:t>Conoce las versiones para controlar y digitalizar tus procesos de ventas, facturación y cuentas por cobrar, cumpliendo además con las últimas disposiciones de ley en materia de facturación electrónica, entre otros beneficios.</a:t>
            </a:r>
          </a:p>
          <a:p>
            <a:endParaRPr lang="es-ES" b="1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smtClean="0"/>
              <a:t>1. EXPOSITOR: explica los elementos diferenciadores.</a:t>
            </a:r>
            <a:endParaRPr lang="es-E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Hay diferentes formas de generar un comprobante CBB:</a:t>
            </a:r>
            <a:endParaRPr lang="es-ES" b="1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s-MX" smtClean="0"/>
              <a:t>Nuestro software </a:t>
            </a:r>
            <a:r>
              <a:rPr lang="es-MX" b="1" smtClean="0"/>
              <a:t>se adapta a los procesos </a:t>
            </a:r>
            <a:r>
              <a:rPr lang="es-MX" smtClean="0"/>
              <a:t>de la </a:t>
            </a:r>
            <a:r>
              <a:rPr lang="es-MX" b="1" smtClean="0"/>
              <a:t>micro, pequeña y mediana empresa</a:t>
            </a:r>
            <a:endParaRPr lang="es-MX" smtClean="0"/>
          </a:p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s-MX" smtClean="0"/>
              <a:t> Contamos con una </a:t>
            </a:r>
            <a:r>
              <a:rPr lang="es-MX" b="1" smtClean="0"/>
              <a:t>base de datos robusta</a:t>
            </a:r>
            <a:r>
              <a:rPr lang="es-MX" smtClean="0"/>
              <a:t>,</a:t>
            </a:r>
          </a:p>
          <a:p>
            <a:pPr marL="228600" indent="-228600">
              <a:spcBef>
                <a:spcPct val="0"/>
              </a:spcBef>
              <a:buClr>
                <a:srgbClr val="0070C0"/>
              </a:buClr>
              <a:buSzPct val="108000"/>
            </a:pPr>
            <a:r>
              <a:rPr lang="es-MX" b="1" smtClean="0"/>
              <a:t>3. Actualización fiscal</a:t>
            </a:r>
            <a:r>
              <a:rPr lang="es-MX" smtClean="0"/>
              <a:t> permanente y </a:t>
            </a:r>
            <a:r>
              <a:rPr lang="es-MX" b="1" smtClean="0"/>
              <a:t>módulos que se integran.</a:t>
            </a:r>
            <a:endParaRPr lang="es-ES" smtClean="0"/>
          </a:p>
        </p:txBody>
      </p:sp>
      <p:sp>
        <p:nvSpPr>
          <p:cNvPr id="194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942F73-9020-4949-B668-C742CB05FA5D}" type="slidenum">
              <a:rPr lang="es-MX">
                <a:ea typeface="ＭＳ Ｐゴシック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s-MX">
              <a:ea typeface="ＭＳ Ｐゴシック"/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r>
              <a:rPr lang="es-MX" smtClean="0"/>
              <a:t>CONTPAQ i FACTURA CBB:</a:t>
            </a:r>
          </a:p>
          <a:p>
            <a:pPr marL="742950" lvl="1" indent="-285750" eaLnBrk="1" hangingPunct="1">
              <a:spcBef>
                <a:spcPct val="0"/>
              </a:spcBef>
              <a:buFontTx/>
              <a:buAutoNum type="arabicPeriod"/>
            </a:pPr>
            <a:r>
              <a:rPr lang="es-MX" smtClean="0"/>
              <a:t>Respaldo de actualización fiscal </a:t>
            </a:r>
            <a:r>
              <a:rPr lang="es-MX" b="1" smtClean="0"/>
              <a:t>PERMANENTE</a:t>
            </a:r>
          </a:p>
          <a:p>
            <a:pPr marL="742950" lvl="1" indent="-285750" eaLnBrk="1" hangingPunct="1">
              <a:spcBef>
                <a:spcPct val="0"/>
              </a:spcBef>
            </a:pPr>
            <a:r>
              <a:rPr lang="es-MX" smtClean="0"/>
              <a:t>2. Contabilización </a:t>
            </a:r>
            <a:r>
              <a:rPr lang="es-MX" b="1" smtClean="0"/>
              <a:t>AUTOMÁTICA</a:t>
            </a:r>
          </a:p>
          <a:p>
            <a:pPr marL="742950" lvl="1" indent="-285750" eaLnBrk="1" hangingPunct="1">
              <a:spcBef>
                <a:spcPct val="0"/>
              </a:spcBef>
            </a:pPr>
            <a:r>
              <a:rPr lang="es-MX" smtClean="0"/>
              <a:t>3. Control DIGITAL de información </a:t>
            </a:r>
            <a:r>
              <a:rPr lang="es-MX" b="1" smtClean="0"/>
              <a:t>con la confianza de que cuentas con el respaldo de marca de CONTPAQ i </a:t>
            </a:r>
          </a:p>
          <a:p>
            <a:pPr marL="742950" lvl="1" indent="-285750" eaLnBrk="1" hangingPunct="1">
              <a:spcBef>
                <a:spcPct val="0"/>
              </a:spcBef>
            </a:pPr>
            <a:r>
              <a:rPr lang="es-MX" smtClean="0"/>
              <a:t>4. Generación automática de todo tipo de CBB: </a:t>
            </a:r>
            <a:r>
              <a:rPr lang="es-ES" sz="700" b="1" smtClean="0"/>
              <a:t>facturas, recibos de honorarios, arrendamientos, notas de crédito, etc.</a:t>
            </a:r>
          </a:p>
          <a:p>
            <a:pPr marL="742950" lvl="1" indent="-285750" eaLnBrk="1" hangingPunct="1">
              <a:spcBef>
                <a:spcPct val="0"/>
              </a:spcBef>
            </a:pPr>
            <a:r>
              <a:rPr lang="es-MX" sz="700" b="1" smtClean="0"/>
              <a:t>5. </a:t>
            </a:r>
            <a:r>
              <a:rPr lang="es-ES" sz="800" smtClean="0"/>
              <a:t>Existen varias opciones para el envío de comprobantes:</a:t>
            </a:r>
            <a:r>
              <a:rPr lang="es-ES" sz="800" b="1" smtClean="0"/>
              <a:t> impresión directa, e-mail, reenvío, servidores en internet, etc.</a:t>
            </a:r>
          </a:p>
          <a:p>
            <a:pPr marL="742950" lvl="1" indent="-285750" eaLnBrk="1" hangingPunct="1">
              <a:spcBef>
                <a:spcPct val="0"/>
              </a:spcBef>
            </a:pPr>
            <a:r>
              <a:rPr lang="es-MX" sz="800" b="1" smtClean="0"/>
              <a:t>6. </a:t>
            </a:r>
            <a:r>
              <a:rPr lang="es-ES" sz="600" b="1" smtClean="0"/>
              <a:t>Diferentes plantillas de impresión, control de clientes, productos y servicios, estadísticas de venta, integración a la contabilidad, utilerías y más</a:t>
            </a:r>
          </a:p>
          <a:p>
            <a:pPr marL="742950" lvl="1" indent="-285750" eaLnBrk="1" hangingPunct="1">
              <a:spcBef>
                <a:spcPct val="0"/>
              </a:spcBef>
            </a:pPr>
            <a:endParaRPr lang="es-ES" sz="800" b="1" smtClean="0"/>
          </a:p>
          <a:p>
            <a:pPr marL="742950" lvl="1" indent="-285750" eaLnBrk="1" hangingPunct="1">
              <a:spcBef>
                <a:spcPct val="0"/>
              </a:spcBef>
            </a:pPr>
            <a:endParaRPr lang="es-ES" sz="700" b="1" smtClean="0"/>
          </a:p>
          <a:p>
            <a:pPr marL="742950" lvl="1" indent="-285750" eaLnBrk="1" hangingPunct="1">
              <a:spcBef>
                <a:spcPct val="0"/>
              </a:spcBef>
            </a:pPr>
            <a:endParaRPr lang="es-MX" smtClean="0"/>
          </a:p>
          <a:p>
            <a:pPr marL="742950" lvl="1" indent="-285750" eaLnBrk="1" hangingPunct="1">
              <a:spcBef>
                <a:spcPct val="0"/>
              </a:spcBef>
              <a:buFontTx/>
              <a:buAutoNum type="arabicPeriod"/>
            </a:pPr>
            <a:endParaRPr lang="es-ES" smtClean="0"/>
          </a:p>
        </p:txBody>
      </p:sp>
      <p:sp>
        <p:nvSpPr>
          <p:cNvPr id="3993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56E797-6603-4733-9B94-47673E466816}" type="slidenum">
              <a:rPr lang="es-MX">
                <a:ea typeface="ＭＳ Ｐゴシック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s-MX">
              <a:ea typeface="ＭＳ Ｐゴシック"/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z="900" smtClean="0">
                <a:solidFill>
                  <a:srgbClr val="A31858"/>
                </a:solidFill>
                <a:ea typeface="ＭＳ Ｐゴシック"/>
                <a:cs typeface="ＭＳ Ｐゴシック"/>
              </a:rPr>
              <a:t>1. Reflexión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b="1" smtClean="0"/>
              <a:t>1. EXPOSITOR AL FINAL DE LA DIAPOSITIVA: estamos para ayudarte en este tiempo de incertidumbre, tenemos la solución que tu necesitas. Estas facilidades son para ti: (cambio de diapositiva)</a:t>
            </a:r>
            <a:endParaRPr lang="es-ES" b="1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s-MX" smtClean="0"/>
              <a:t>¿Cómo ha sido la facturación electrónica desde el 2005?</a:t>
            </a:r>
          </a:p>
          <a:p>
            <a:pPr marL="228600" indent="-228600">
              <a:buFontTx/>
              <a:buAutoNum type="arabicPeriod"/>
            </a:pPr>
            <a:r>
              <a:rPr lang="es-MX" smtClean="0"/>
              <a:t>EXPOSITOR: Explica la diapositiva agregando datos investigados por iniciativa propia.</a:t>
            </a:r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s-MX" smtClean="0"/>
              <a:t>El SAT lo ha dicho por todos los medios posibles. </a:t>
            </a:r>
          </a:p>
          <a:p>
            <a:pPr marL="228600" indent="-228600">
              <a:buFontTx/>
              <a:buAutoNum type="arabicPeriod"/>
            </a:pPr>
            <a:r>
              <a:rPr lang="es-MX" smtClean="0"/>
              <a:t>EXPOSITOR: lee las publicaciones del SAT en Twiiter.</a:t>
            </a:r>
          </a:p>
          <a:p>
            <a:pPr marL="228600" indent="-228600">
              <a:buFontTx/>
              <a:buAutoNum type="arabicPeriod"/>
            </a:pPr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smtClean="0"/>
              <a:t>1. Así como lo publicó el SAT, a partir del primero de </a:t>
            </a:r>
            <a:r>
              <a:rPr lang="es-MX" b="1" smtClean="0"/>
              <a:t>enero del 2013 las facturas elaboradas por impresor autorizado serán inválidas. </a:t>
            </a:r>
          </a:p>
          <a:p>
            <a:r>
              <a:rPr lang="es-MX" b="1" smtClean="0"/>
              <a:t>2. ¿Cuántos de aquí ya adoptaron un esquema digital? </a:t>
            </a:r>
            <a:r>
              <a:rPr lang="es-MX" smtClean="0"/>
              <a:t>(los invita a levantar la mano)</a:t>
            </a:r>
          </a:p>
          <a:p>
            <a:r>
              <a:rPr lang="es-MX" smtClean="0"/>
              <a:t>3. EXPOSITOR: cuenta a los asistentes que levanten la mano y dice el número aproximado de contribuyentes en un esquema digital.</a:t>
            </a:r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es-MX" b="1" smtClean="0"/>
              <a:t>¿Alguien sabe cuántos contribuyentes ya están en algún esquema digital en México?</a:t>
            </a:r>
          </a:p>
          <a:p>
            <a:pPr marL="228600" indent="-228600">
              <a:buFontTx/>
              <a:buChar char="•"/>
            </a:pPr>
            <a:r>
              <a:rPr lang="es-MX" smtClean="0"/>
              <a:t> Al día de hoy hay</a:t>
            </a:r>
            <a:r>
              <a:rPr lang="es-MX" b="1" smtClean="0"/>
              <a:t> 620,442 </a:t>
            </a:r>
            <a:r>
              <a:rPr lang="es-MX" smtClean="0"/>
              <a:t>contribuyentes en el esquema de </a:t>
            </a:r>
            <a:r>
              <a:rPr lang="es-MX" b="1" smtClean="0"/>
              <a:t>CFD o CFDI y casi millón y medio ya factura con CBB.</a:t>
            </a:r>
          </a:p>
          <a:p>
            <a:pPr marL="228600" indent="-228600">
              <a:buFontTx/>
              <a:buChar char="•"/>
            </a:pPr>
            <a:r>
              <a:rPr lang="es-ES" smtClean="0"/>
              <a:t>De acuerdo con cifras del SAT, </a:t>
            </a:r>
            <a:r>
              <a:rPr lang="es-ES" b="1" smtClean="0"/>
              <a:t>los contribuyentes obligados son aproximadamente 300 mil</a:t>
            </a:r>
            <a:r>
              <a:rPr lang="es-ES" smtClean="0"/>
              <a:t>, por lo que se presume que una gran cantidad </a:t>
            </a:r>
            <a:r>
              <a:rPr lang="es-ES" b="1" smtClean="0">
                <a:solidFill>
                  <a:srgbClr val="A31858"/>
                </a:solidFill>
              </a:rPr>
              <a:t>ha adoptado la Factura Electrónica POR CONVENIENCIA (hay que enfatizar esta última palabra)</a:t>
            </a:r>
            <a:endParaRPr lang="es-ES" b="1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s-ES" smtClean="0"/>
              <a:t>Aunque gran cantidad de personas físicas y morales ya adoptó el esquema digital</a:t>
            </a:r>
            <a:r>
              <a:rPr lang="es-ES" b="1" smtClean="0"/>
              <a:t>, todavía queda una mayor parte de contribuyentes que modificará su esquema d facturación antes de que termine este 2012. </a:t>
            </a:r>
          </a:p>
          <a:p>
            <a:pPr marL="228600" indent="-228600">
              <a:buFontTx/>
              <a:buAutoNum type="arabicPeriod"/>
            </a:pPr>
            <a:r>
              <a:rPr lang="es-MX" b="1" smtClean="0"/>
              <a:t>El SAT espera todavía: 5 millones de contribuyentes… y aún faltan 3 millones de contribuyentes.</a:t>
            </a:r>
            <a:endParaRPr lang="es-ES" b="1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1. Sabemos que probablemente este primer semestre del año te diste a la tarea de investigar:</a:t>
            </a:r>
          </a:p>
          <a:p>
            <a:r>
              <a:rPr lang="es-ES" b="1" smtClean="0"/>
              <a:t> - Opciones </a:t>
            </a:r>
            <a:r>
              <a:rPr lang="es-ES" smtClean="0"/>
              <a:t>de facturación</a:t>
            </a:r>
          </a:p>
          <a:p>
            <a:r>
              <a:rPr lang="es-ES" b="1" smtClean="0"/>
              <a:t> - Esquemas vigentes</a:t>
            </a:r>
          </a:p>
          <a:p>
            <a:pPr>
              <a:buFontTx/>
              <a:buChar char="-"/>
            </a:pPr>
            <a:r>
              <a:rPr lang="es-ES" b="1" smtClean="0"/>
              <a:t>Cambios fiscales </a:t>
            </a:r>
            <a:r>
              <a:rPr lang="es-ES" smtClean="0"/>
              <a:t>relevantes en FE</a:t>
            </a:r>
          </a:p>
          <a:p>
            <a:r>
              <a:rPr lang="es-MX" smtClean="0"/>
              <a:t>2. Y aún no adoptas un esquema de facturación digital…</a:t>
            </a:r>
            <a:endParaRPr lang="es-ES" smtClean="0"/>
          </a:p>
          <a:p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s-ES" smtClean="0">
                <a:solidFill>
                  <a:srgbClr val="000000"/>
                </a:solidFill>
              </a:rPr>
              <a:t>1. No dejes las cosas para el final y evita contratiempos, como le sucede a Hitler en la siguiente historia…</a:t>
            </a:r>
          </a:p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117C8-705B-4BC4-9C29-2C18216B6C87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9BC3A-7718-4646-8095-C9F8B5CDDAA1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7EF2-0017-499F-8E68-CF6481FF63DB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EDDFB-F777-4141-82A8-12F2B7A56431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E6E63-889C-4930-A42C-DF18A5AAE3B3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FD948-A50F-4E2D-80C1-21A8BA144C10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C675-742B-4BCD-A3F9-B8CD6EC0B2D8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89B81-750C-476C-8710-07CF12C49260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7687A-60AB-4FCC-ADCB-1D18E69EF115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DF755-4A19-42CC-A9CE-7A202DCDCBFF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17B4F-6437-42B9-907C-35C9E760ECBD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8F52A-48EE-4751-88C3-4726116B7446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1626-DE5A-4457-89BA-F06B37BD6514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DB1C2-66AA-427B-B0A4-21D8955688AA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761B3-EF69-4FF0-A8C3-2E96C017904C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2E49-7A91-456C-BDE8-1F8BAFD92A41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D7BE-645A-4BCF-8D2E-BA8AB8F41D1C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DFE5C-3581-49FC-9E8B-35C443EE6D32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99CB5-2F76-4588-8D19-4D66E4CC4729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A6B4E-BA56-4992-8832-7D85481656D5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DADAB-5717-4B21-9507-98946EFA704D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FDD5-7B5B-4181-9777-7B9660967C7A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0D958E-A886-4D14-AC30-B232B7DAE1FD}" type="datetimeFigureOut">
              <a:rPr lang="es-MX"/>
              <a:pPr>
                <a:defRPr/>
              </a:pPr>
              <a:t>28/09/2012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EEBC58-FEA5-4CBF-9438-D3D9CC9A32E6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wmf"/><Relationship Id="rId7" Type="http://schemas.openxmlformats.org/officeDocument/2006/relationships/image" Target="../media/image6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25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25.png"/><Relationship Id="rId4" Type="http://schemas.openxmlformats.org/officeDocument/2006/relationships/image" Target="../media/image7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2"/>
          <p:cNvSpPr txBox="1">
            <a:spLocks/>
          </p:cNvSpPr>
          <p:nvPr/>
        </p:nvSpPr>
        <p:spPr bwMode="auto">
          <a:xfrm>
            <a:off x="1438275" y="2206625"/>
            <a:ext cx="65182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endParaRPr lang="es-ES" sz="4000" i="1">
              <a:solidFill>
                <a:schemeClr val="bg1"/>
              </a:solidFill>
              <a:latin typeface="Calibri" pitchFamily="34" charset="0"/>
              <a:ea typeface="ＭＳ Ｐゴシック"/>
              <a:cs typeface="Calibri" pitchFamily="34" charset="0"/>
            </a:endParaRPr>
          </a:p>
        </p:txBody>
      </p:sp>
      <p:pic>
        <p:nvPicPr>
          <p:cNvPr id="9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589588"/>
            <a:ext cx="825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476375" y="6005513"/>
            <a:ext cx="3840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eaLnBrk="0" hangingPunct="0">
              <a:lnSpc>
                <a:spcPct val="140000"/>
              </a:lnSpc>
              <a:buClr>
                <a:srgbClr val="0070C0"/>
              </a:buClr>
              <a:buSzPct val="108000"/>
            </a:pPr>
            <a:r>
              <a:rPr lang="es-MX" sz="2000" b="1" i="1">
                <a:solidFill>
                  <a:schemeClr val="bg1"/>
                </a:solidFill>
              </a:rPr>
              <a:t>timbradoCEROpesos.com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/>
          </p:nvPr>
        </p:nvSpPr>
        <p:spPr>
          <a:xfrm>
            <a:off x="539750" y="287338"/>
            <a:ext cx="5184775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Usuarios actuales de Factura Electrónica</a:t>
            </a:r>
          </a:p>
        </p:txBody>
      </p:sp>
      <p:sp>
        <p:nvSpPr>
          <p:cNvPr id="9" name="CuadroTexto 2"/>
          <p:cNvSpPr txBox="1">
            <a:spLocks noChangeArrowheads="1"/>
          </p:cNvSpPr>
          <p:nvPr/>
        </p:nvSpPr>
        <p:spPr bwMode="auto">
          <a:xfrm>
            <a:off x="2052638" y="2205038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5250"/>
            <a:r>
              <a:rPr lang="es-ES" sz="2800" b="1">
                <a:latin typeface="Calibri" pitchFamily="34" charset="0"/>
                <a:ea typeface="ＭＳ Ｐゴシック"/>
                <a:cs typeface="ＭＳ Ｐゴシック"/>
              </a:rPr>
              <a:t>5 millones de contribuyentes</a:t>
            </a:r>
            <a:endParaRPr lang="es-ES" sz="2400"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4" name="Imagen 2" descr="User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1989138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ángulo 3"/>
          <p:cNvSpPr>
            <a:spLocks noChangeArrowheads="1"/>
          </p:cNvSpPr>
          <p:nvPr/>
        </p:nvSpPr>
        <p:spPr bwMode="auto">
          <a:xfrm>
            <a:off x="1258888" y="4652963"/>
            <a:ext cx="73453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3000" b="1">
                <a:solidFill>
                  <a:srgbClr val="A31858"/>
                </a:solidFill>
                <a:latin typeface="Calibri" pitchFamily="34" charset="0"/>
              </a:rPr>
              <a:t>Adopta tu esquema antes del 2012…</a:t>
            </a:r>
          </a:p>
        </p:txBody>
      </p:sp>
      <p:sp>
        <p:nvSpPr>
          <p:cNvPr id="17" name="CuadroTexto 1"/>
          <p:cNvSpPr txBox="1">
            <a:spLocks noChangeArrowheads="1"/>
          </p:cNvSpPr>
          <p:nvPr/>
        </p:nvSpPr>
        <p:spPr bwMode="auto">
          <a:xfrm>
            <a:off x="2125663" y="2636838"/>
            <a:ext cx="565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Aún faltan casi 3 millones de contribuyentes</a:t>
            </a:r>
          </a:p>
        </p:txBody>
      </p:sp>
      <p:sp>
        <p:nvSpPr>
          <p:cNvPr id="2" name="Rectángulo 3"/>
          <p:cNvSpPr>
            <a:spLocks noChangeArrowheads="1"/>
          </p:cNvSpPr>
          <p:nvPr/>
        </p:nvSpPr>
        <p:spPr bwMode="auto">
          <a:xfrm>
            <a:off x="900113" y="3933825"/>
            <a:ext cx="40322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000" b="1">
                <a:solidFill>
                  <a:srgbClr val="A31858"/>
                </a:solidFill>
                <a:latin typeface="Calibri" pitchFamily="34" charset="0"/>
              </a:rPr>
              <a:t>Evita contratiempos,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1"/>
          <p:cNvSpPr>
            <a:spLocks noGrp="1"/>
          </p:cNvSpPr>
          <p:nvPr>
            <p:ph type="title"/>
          </p:nvPr>
        </p:nvSpPr>
        <p:spPr>
          <a:xfrm>
            <a:off x="573088" y="188913"/>
            <a:ext cx="4862512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Decisión: cuenta regresiva</a:t>
            </a:r>
          </a:p>
        </p:txBody>
      </p:sp>
      <p:sp>
        <p:nvSpPr>
          <p:cNvPr id="15" name="CuadroTexto 2"/>
          <p:cNvSpPr txBox="1">
            <a:spLocks noChangeArrowheads="1"/>
          </p:cNvSpPr>
          <p:nvPr/>
        </p:nvSpPr>
        <p:spPr bwMode="auto">
          <a:xfrm>
            <a:off x="684213" y="4827588"/>
            <a:ext cx="79994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5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Y aún no adoptas un esquema de Facturación Digital…</a:t>
            </a:r>
          </a:p>
        </p:txBody>
      </p:sp>
      <p:pic>
        <p:nvPicPr>
          <p:cNvPr id="3174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1196975"/>
            <a:ext cx="532765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ítulo 1"/>
          <p:cNvSpPr>
            <a:spLocks noGrp="1"/>
          </p:cNvSpPr>
          <p:nvPr>
            <p:ph type="title"/>
          </p:nvPr>
        </p:nvSpPr>
        <p:spPr>
          <a:xfrm>
            <a:off x="141288" y="115888"/>
            <a:ext cx="4862512" cy="9810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s-MX" sz="3200" b="1" smtClean="0">
                <a:solidFill>
                  <a:srgbClr val="FAF517"/>
                </a:solidFill>
                <a:ea typeface="ＭＳ Ｐゴシック"/>
                <a:cs typeface="ＭＳ Ｐゴシック"/>
              </a:rPr>
              <a:t>2012 es el año</a:t>
            </a:r>
            <a:endParaRPr lang="es-ES" sz="3200" b="1" smtClean="0">
              <a:solidFill>
                <a:srgbClr val="FAF517"/>
              </a:solidFill>
              <a:ea typeface="ＭＳ Ｐゴシック"/>
              <a:cs typeface="ＭＳ Ｐゴシック"/>
            </a:endParaRPr>
          </a:p>
        </p:txBody>
      </p:sp>
      <p:sp>
        <p:nvSpPr>
          <p:cNvPr id="33795" name="CuadroTexto 1"/>
          <p:cNvSpPr txBox="1">
            <a:spLocks noChangeArrowheads="1"/>
          </p:cNvSpPr>
          <p:nvPr/>
        </p:nvSpPr>
        <p:spPr bwMode="auto">
          <a:xfrm>
            <a:off x="7466013" y="3005138"/>
            <a:ext cx="1714500" cy="773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3200" b="1">
                <a:solidFill>
                  <a:srgbClr val="A31858"/>
                </a:solidFill>
                <a:ea typeface="ＭＳ Ｐゴシック"/>
                <a:cs typeface="ＭＳ Ｐゴシック"/>
              </a:rPr>
              <a:t>Video</a:t>
            </a:r>
          </a:p>
        </p:txBody>
      </p:sp>
      <p:pic>
        <p:nvPicPr>
          <p:cNvPr id="33796" name="Imagen 1" descr="Captura de pantalla 2012-03-26 a las 01.05.4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1628775"/>
            <a:ext cx="63373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Título"/>
          <p:cNvSpPr>
            <a:spLocks noGrp="1"/>
          </p:cNvSpPr>
          <p:nvPr>
            <p:ph type="title"/>
          </p:nvPr>
        </p:nvSpPr>
        <p:spPr>
          <a:xfrm>
            <a:off x="558800" y="198438"/>
            <a:ext cx="2025650" cy="11430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s-ES" sz="3100" b="1" smtClean="0">
                <a:solidFill>
                  <a:srgbClr val="A31858"/>
                </a:solidFill>
              </a:rPr>
              <a:t>¿Sabes…?</a:t>
            </a:r>
          </a:p>
        </p:txBody>
      </p:sp>
      <p:sp>
        <p:nvSpPr>
          <p:cNvPr id="9" name="CuadroTexto 28"/>
          <p:cNvSpPr txBox="1">
            <a:spLocks noChangeArrowheads="1"/>
          </p:cNvSpPr>
          <p:nvPr/>
        </p:nvSpPr>
        <p:spPr bwMode="auto">
          <a:xfrm>
            <a:off x="758825" y="2132013"/>
            <a:ext cx="6118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>
                <a:latin typeface="Calibri" pitchFamily="34" charset="0"/>
                <a:ea typeface="ＭＳ Ｐゴシック"/>
                <a:cs typeface="Calibri" pitchFamily="34" charset="0"/>
              </a:rPr>
              <a:t>¿Cuáles son los esquemas vigentes?</a:t>
            </a:r>
          </a:p>
        </p:txBody>
      </p:sp>
      <p:sp>
        <p:nvSpPr>
          <p:cNvPr id="13" name="CuadroTexto 29"/>
          <p:cNvSpPr txBox="1">
            <a:spLocks noChangeArrowheads="1"/>
          </p:cNvSpPr>
          <p:nvPr/>
        </p:nvSpPr>
        <p:spPr bwMode="auto">
          <a:xfrm>
            <a:off x="758825" y="4068763"/>
            <a:ext cx="5938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>
                <a:latin typeface="Calibri" pitchFamily="34" charset="0"/>
                <a:ea typeface="ＭＳ Ｐゴシック"/>
                <a:cs typeface="Calibri" pitchFamily="34" charset="0"/>
              </a:rPr>
              <a:t>¿Cuál es el esquema que me sirve?</a:t>
            </a:r>
          </a:p>
        </p:txBody>
      </p:sp>
      <p:sp>
        <p:nvSpPr>
          <p:cNvPr id="15" name="CuadroTexto 28"/>
          <p:cNvSpPr txBox="1">
            <a:spLocks noChangeArrowheads="1"/>
          </p:cNvSpPr>
          <p:nvPr/>
        </p:nvSpPr>
        <p:spPr bwMode="auto">
          <a:xfrm>
            <a:off x="758825" y="3060700"/>
            <a:ext cx="477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>
                <a:latin typeface="Calibri" pitchFamily="34" charset="0"/>
                <a:ea typeface="ＭＳ Ｐゴシック"/>
                <a:cs typeface="Calibri" pitchFamily="34" charset="0"/>
              </a:rPr>
              <a:t>¿Hay esquemas definitivos?</a:t>
            </a:r>
          </a:p>
        </p:txBody>
      </p:sp>
      <p:pic>
        <p:nvPicPr>
          <p:cNvPr id="35846" name="2 Imagen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8448">
            <a:off x="6318250" y="455613"/>
            <a:ext cx="2792413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a 11"/>
          <p:cNvGraphicFramePr>
            <a:graphicFrameLocks noGrp="1"/>
          </p:cNvGraphicFramePr>
          <p:nvPr/>
        </p:nvGraphicFramePr>
        <p:xfrm>
          <a:off x="666750" y="1196975"/>
          <a:ext cx="5584825" cy="4451350"/>
        </p:xfrm>
        <a:graphic>
          <a:graphicData uri="http://schemas.openxmlformats.org/drawingml/2006/table">
            <a:tbl>
              <a:tblPr/>
              <a:tblGrid>
                <a:gridCol w="1197869"/>
                <a:gridCol w="2950532"/>
                <a:gridCol w="1436449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Esquema</a:t>
                      </a:r>
                    </a:p>
                  </a:txBody>
                  <a:tcPr marL="91458" marR="91458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Particularidad</a:t>
                      </a:r>
                    </a:p>
                  </a:txBody>
                  <a:tcPr marL="91458" marR="91458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Vigencia</a:t>
                      </a:r>
                    </a:p>
                  </a:txBody>
                  <a:tcPr marL="91458" marR="91458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Factura tradicional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Impresor autorizado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Contribuyentes no obligados, esquema impreso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(auto impresión)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CFD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Esquema adoptado por los contribuyentes antes del 2011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(medios propios)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4636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Inició: 1 de enero de 2011 para contribuyentes obligados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(emisión a través de un PAC)</a:t>
                      </a: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1458" marR="91458"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CuadroTexto 15"/>
          <p:cNvSpPr txBox="1">
            <a:spLocks noChangeArrowheads="1"/>
          </p:cNvSpPr>
          <p:nvPr/>
        </p:nvSpPr>
        <p:spPr bwMode="auto">
          <a:xfrm>
            <a:off x="5102225" y="2781300"/>
            <a:ext cx="949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2200" b="1">
                <a:solidFill>
                  <a:srgbClr val="DD8400"/>
                </a:solidFill>
                <a:latin typeface="Calibri" pitchFamily="34" charset="0"/>
                <a:ea typeface="ＭＳ Ｐゴシック"/>
                <a:cs typeface="ＭＳ Ｐゴシック"/>
              </a:rPr>
              <a:t>Por </a:t>
            </a:r>
          </a:p>
          <a:p>
            <a:pPr algn="ctr"/>
            <a:r>
              <a:rPr lang="es-ES" sz="2200" b="1">
                <a:solidFill>
                  <a:srgbClr val="DD8400"/>
                </a:solidFill>
                <a:latin typeface="Calibri" pitchFamily="34" charset="0"/>
                <a:ea typeface="ＭＳ Ｐゴシック"/>
                <a:cs typeface="ＭＳ Ｐゴシック"/>
              </a:rPr>
              <a:t>definir</a:t>
            </a:r>
          </a:p>
        </p:txBody>
      </p:sp>
      <p:sp>
        <p:nvSpPr>
          <p:cNvPr id="15" name="CuadroTexto 17"/>
          <p:cNvSpPr txBox="1">
            <a:spLocks noChangeArrowheads="1"/>
          </p:cNvSpPr>
          <p:nvPr/>
        </p:nvSpPr>
        <p:spPr bwMode="auto">
          <a:xfrm>
            <a:off x="4956175" y="1773238"/>
            <a:ext cx="1211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200" b="1">
                <a:solidFill>
                  <a:srgbClr val="FF0000"/>
                </a:solidFill>
                <a:latin typeface="Calibri" pitchFamily="34" charset="0"/>
                <a:ea typeface="ＭＳ Ｐゴシック"/>
                <a:cs typeface="ＭＳ Ｐゴシック"/>
              </a:rPr>
              <a:t>DIC 2012</a:t>
            </a:r>
          </a:p>
        </p:txBody>
      </p:sp>
      <p:pic>
        <p:nvPicPr>
          <p:cNvPr id="36893" name="Imagen 14" descr="sema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0138" y="1327150"/>
            <a:ext cx="16319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uadroTexto 3"/>
          <p:cNvSpPr txBox="1">
            <a:spLocks noChangeArrowheads="1"/>
          </p:cNvSpPr>
          <p:nvPr/>
        </p:nvSpPr>
        <p:spPr bwMode="auto">
          <a:xfrm>
            <a:off x="5021263" y="4567238"/>
            <a:ext cx="107791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2200" b="1">
                <a:solidFill>
                  <a:srgbClr val="FF0000"/>
                </a:solidFill>
                <a:latin typeface="Calibri" pitchFamily="34" charset="0"/>
                <a:ea typeface="ＭＳ Ｐゴシック"/>
                <a:cs typeface="ＭＳ Ｐゴシック"/>
              </a:rPr>
              <a:t>Vigente</a:t>
            </a:r>
          </a:p>
        </p:txBody>
      </p:sp>
      <p:sp>
        <p:nvSpPr>
          <p:cNvPr id="36895" name="Título 1"/>
          <p:cNvSpPr>
            <a:spLocks noGrp="1"/>
          </p:cNvSpPr>
          <p:nvPr>
            <p:ph type="title"/>
          </p:nvPr>
        </p:nvSpPr>
        <p:spPr>
          <a:xfrm>
            <a:off x="635000" y="188913"/>
            <a:ext cx="4862513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Esquemas vigentes</a:t>
            </a:r>
          </a:p>
        </p:txBody>
      </p:sp>
      <p:sp>
        <p:nvSpPr>
          <p:cNvPr id="19" name="Flecha derecha 5"/>
          <p:cNvSpPr>
            <a:spLocks noChangeArrowheads="1"/>
          </p:cNvSpPr>
          <p:nvPr/>
        </p:nvSpPr>
        <p:spPr bwMode="auto">
          <a:xfrm rot="5400000">
            <a:off x="7128669" y="-1980407"/>
            <a:ext cx="2376488" cy="15843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3366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FFFF00"/>
                </a:solidFill>
                <a:latin typeface="Calibri"/>
                <a:cs typeface="Calibri"/>
              </a:rPr>
              <a:t>Esquemas Definitivos</a:t>
            </a:r>
          </a:p>
        </p:txBody>
      </p:sp>
      <p:sp>
        <p:nvSpPr>
          <p:cNvPr id="36897" name="CuadroTexto 2"/>
          <p:cNvSpPr txBox="1">
            <a:spLocks noChangeArrowheads="1"/>
          </p:cNvSpPr>
          <p:nvPr/>
        </p:nvSpPr>
        <p:spPr bwMode="auto">
          <a:xfrm>
            <a:off x="971550" y="2667000"/>
            <a:ext cx="595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CBB</a:t>
            </a:r>
          </a:p>
        </p:txBody>
      </p:sp>
      <p:sp>
        <p:nvSpPr>
          <p:cNvPr id="36898" name="CuadroTexto 14"/>
          <p:cNvSpPr txBox="1">
            <a:spLocks noChangeArrowheads="1"/>
          </p:cNvSpPr>
          <p:nvPr/>
        </p:nvSpPr>
        <p:spPr bwMode="auto">
          <a:xfrm>
            <a:off x="938213" y="4714875"/>
            <a:ext cx="6556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CFDI</a:t>
            </a:r>
          </a:p>
        </p:txBody>
      </p:sp>
      <p:grpSp>
        <p:nvGrpSpPr>
          <p:cNvPr id="28" name="Agrupar 27"/>
          <p:cNvGrpSpPr>
            <a:grpSpLocks/>
          </p:cNvGrpSpPr>
          <p:nvPr/>
        </p:nvGrpSpPr>
        <p:grpSpPr bwMode="auto">
          <a:xfrm>
            <a:off x="635000" y="2408238"/>
            <a:ext cx="1225550" cy="865187"/>
            <a:chOff x="251521" y="2708920"/>
            <a:chExt cx="1224136" cy="864096"/>
          </a:xfrm>
        </p:grpSpPr>
        <p:sp>
          <p:nvSpPr>
            <p:cNvPr id="29" name="5 Rectángulo"/>
            <p:cNvSpPr/>
            <p:nvPr/>
          </p:nvSpPr>
          <p:spPr>
            <a:xfrm>
              <a:off x="251521" y="2708920"/>
              <a:ext cx="1224136" cy="864096"/>
            </a:xfrm>
            <a:prstGeom prst="rect">
              <a:avLst/>
            </a:prstGeom>
            <a:noFill/>
            <a:ln w="38100" cmpd="sng">
              <a:solidFill>
                <a:srgbClr val="A318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36904" name="CuadroTexto 18"/>
            <p:cNvSpPr txBox="1">
              <a:spLocks noChangeArrowheads="1"/>
            </p:cNvSpPr>
            <p:nvPr/>
          </p:nvSpPr>
          <p:spPr bwMode="auto">
            <a:xfrm>
              <a:off x="587683" y="2970527"/>
              <a:ext cx="594625" cy="396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2000">
                  <a:latin typeface="Calibri" pitchFamily="34" charset="0"/>
                  <a:ea typeface="ＭＳ Ｐゴシック"/>
                  <a:cs typeface="Calibri" pitchFamily="34" charset="0"/>
                </a:rPr>
                <a:t>CBB</a:t>
              </a:r>
            </a:p>
          </p:txBody>
        </p:sp>
      </p:grpSp>
      <p:grpSp>
        <p:nvGrpSpPr>
          <p:cNvPr id="31" name="Agrupar 30"/>
          <p:cNvGrpSpPr>
            <a:grpSpLocks/>
          </p:cNvGrpSpPr>
          <p:nvPr/>
        </p:nvGrpSpPr>
        <p:grpSpPr bwMode="auto">
          <a:xfrm>
            <a:off x="635000" y="4497388"/>
            <a:ext cx="1225550" cy="863600"/>
            <a:chOff x="251520" y="4797152"/>
            <a:chExt cx="1224136" cy="864096"/>
          </a:xfrm>
        </p:grpSpPr>
        <p:sp>
          <p:nvSpPr>
            <p:cNvPr id="32" name="5 Rectángulo"/>
            <p:cNvSpPr/>
            <p:nvPr/>
          </p:nvSpPr>
          <p:spPr>
            <a:xfrm>
              <a:off x="251520" y="4797152"/>
              <a:ext cx="1224136" cy="864096"/>
            </a:xfrm>
            <a:prstGeom prst="rect">
              <a:avLst/>
            </a:prstGeom>
            <a:noFill/>
            <a:ln w="38100" cmpd="sng">
              <a:solidFill>
                <a:srgbClr val="A318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36902" name="CuadroTexto 19"/>
            <p:cNvSpPr txBox="1">
              <a:spLocks noChangeArrowheads="1"/>
            </p:cNvSpPr>
            <p:nvPr/>
          </p:nvSpPr>
          <p:spPr bwMode="auto">
            <a:xfrm>
              <a:off x="554383" y="5016353"/>
              <a:ext cx="654881" cy="397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2000">
                  <a:latin typeface="Calibri" pitchFamily="34" charset="0"/>
                  <a:ea typeface="ＭＳ Ｐゴシック"/>
                  <a:cs typeface="Calibri" pitchFamily="34" charset="0"/>
                </a:rPr>
                <a:t>CFDI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989E-6 3.65571E-7 L 0.78392 -0.000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87" y="-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989E-6 -9.71772E-7 L 0.78392 0.1258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87" y="629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43565 L -1.11111E-6 0.4004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/>
          <p:cNvSpPr>
            <a:spLocks noGrp="1"/>
          </p:cNvSpPr>
          <p:nvPr>
            <p:ph type="title"/>
          </p:nvPr>
        </p:nvSpPr>
        <p:spPr>
          <a:xfrm>
            <a:off x="501650" y="215900"/>
            <a:ext cx="4862513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Este 2012: Tú decides</a:t>
            </a:r>
          </a:p>
        </p:txBody>
      </p:sp>
      <p:pic>
        <p:nvPicPr>
          <p:cNvPr id="9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200" y="1336675"/>
            <a:ext cx="1512888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uadroTexto 3"/>
          <p:cNvSpPr txBox="1">
            <a:spLocks noChangeArrowheads="1"/>
          </p:cNvSpPr>
          <p:nvPr/>
        </p:nvSpPr>
        <p:spPr bwMode="auto">
          <a:xfrm>
            <a:off x="620713" y="1773238"/>
            <a:ext cx="556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600" b="1">
                <a:latin typeface="Calibri" pitchFamily="34" charset="0"/>
                <a:ea typeface="ＭＳ Ｐゴシック"/>
                <a:cs typeface="Calibri" pitchFamily="34" charset="0"/>
              </a:rPr>
              <a:t>Facturación Electrónica CFDI</a:t>
            </a:r>
          </a:p>
        </p:txBody>
      </p:sp>
      <p:sp>
        <p:nvSpPr>
          <p:cNvPr id="15" name="CuadroTexto 27"/>
          <p:cNvSpPr txBox="1">
            <a:spLocks noChangeArrowheads="1"/>
          </p:cNvSpPr>
          <p:nvPr/>
        </p:nvSpPr>
        <p:spPr bwMode="auto">
          <a:xfrm>
            <a:off x="2843213" y="3789363"/>
            <a:ext cx="3255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600" b="1">
                <a:latin typeface="Calibri" pitchFamily="34" charset="0"/>
                <a:ea typeface="ＭＳ Ｐゴシック"/>
                <a:cs typeface="Calibri" pitchFamily="34" charset="0"/>
              </a:rPr>
              <a:t>Facturación CBB</a:t>
            </a:r>
          </a:p>
        </p:txBody>
      </p:sp>
      <p:sp>
        <p:nvSpPr>
          <p:cNvPr id="18" name="CuadroTexto 12"/>
          <p:cNvSpPr txBox="1">
            <a:spLocks noChangeArrowheads="1"/>
          </p:cNvSpPr>
          <p:nvPr/>
        </p:nvSpPr>
        <p:spPr bwMode="auto">
          <a:xfrm>
            <a:off x="755650" y="5262563"/>
            <a:ext cx="43211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600" b="1" i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¡Nosotros te ayudamos en esta decisión!</a:t>
            </a:r>
          </a:p>
        </p:txBody>
      </p:sp>
      <p:pic>
        <p:nvPicPr>
          <p:cNvPr id="3" name="Imagen 2" descr="QR_Droid_45565J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3300" y="3141663"/>
            <a:ext cx="19446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ítulo 2"/>
          <p:cNvSpPr txBox="1">
            <a:spLocks/>
          </p:cNvSpPr>
          <p:nvPr/>
        </p:nvSpPr>
        <p:spPr bwMode="auto">
          <a:xfrm>
            <a:off x="250825" y="620713"/>
            <a:ext cx="8713788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s-ES" sz="12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CFDI con</a:t>
            </a:r>
            <a:r>
              <a:rPr lang="es-ES" sz="11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 </a:t>
            </a:r>
            <a:br>
              <a:rPr lang="es-ES" sz="11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</a:br>
            <a:endParaRPr lang="es-ES" sz="6000" b="1">
              <a:solidFill>
                <a:srgbClr val="FAF517"/>
              </a:solidFill>
              <a:latin typeface="Calibri" pitchFamily="34" charset="0"/>
              <a:ea typeface="ＭＳ Ｐゴシック"/>
              <a:cs typeface="ＭＳ Ｐゴシック"/>
            </a:endParaRPr>
          </a:p>
          <a:p>
            <a:pPr>
              <a:lnSpc>
                <a:spcPct val="80000"/>
              </a:lnSpc>
            </a:pPr>
            <a:r>
              <a:rPr lang="es-ES" sz="12000" b="1">
                <a:solidFill>
                  <a:srgbClr val="FFFF00"/>
                </a:solidFill>
                <a:latin typeface="Calibri" pitchFamily="34" charset="0"/>
                <a:ea typeface="ＭＳ Ｐゴシック"/>
                <a:cs typeface="ＭＳ Ｐゴシック"/>
              </a:rPr>
              <a:t>CONTPAQ i ®</a:t>
            </a:r>
          </a:p>
        </p:txBody>
      </p:sp>
      <p:pic>
        <p:nvPicPr>
          <p:cNvPr id="38915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229225"/>
            <a:ext cx="9096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ángulo 41"/>
          <p:cNvSpPr>
            <a:spLocks noChangeArrowheads="1"/>
          </p:cNvSpPr>
          <p:nvPr/>
        </p:nvSpPr>
        <p:spPr bwMode="auto">
          <a:xfrm>
            <a:off x="323850" y="1679575"/>
            <a:ext cx="5688013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>
              <a:spcBef>
                <a:spcPct val="50000"/>
              </a:spcBef>
              <a:buFont typeface="Arial" charset="0"/>
              <a:buChar char="•"/>
            </a:pPr>
            <a:r>
              <a:rPr lang="es-MX" sz="2200" b="1">
                <a:solidFill>
                  <a:srgbClr val="000000"/>
                </a:solidFill>
                <a:latin typeface="Calibri" pitchFamily="34" charset="0"/>
              </a:rPr>
              <a:t>CFDI es un Comprobante Fiscal Digital  </a:t>
            </a:r>
            <a:r>
              <a:rPr lang="es-MX" sz="2200">
                <a:solidFill>
                  <a:srgbClr val="000000"/>
                </a:solidFill>
                <a:latin typeface="Calibri" pitchFamily="34" charset="0"/>
              </a:rPr>
              <a:t>que debe ser timbrado a través de un Proveedor Autorizado de Certificación (PAC)</a:t>
            </a:r>
          </a:p>
          <a:p>
            <a:pPr marL="914400" lvl="1" indent="-457200">
              <a:spcBef>
                <a:spcPct val="50000"/>
              </a:spcBef>
              <a:buFont typeface="Arial" charset="0"/>
              <a:buChar char="•"/>
            </a:pPr>
            <a:r>
              <a:rPr lang="es-MX" sz="2200">
                <a:solidFill>
                  <a:srgbClr val="000000"/>
                </a:solidFill>
                <a:latin typeface="Calibri" pitchFamily="34" charset="0"/>
              </a:rPr>
              <a:t>Para </a:t>
            </a:r>
            <a:r>
              <a:rPr lang="es-MX" sz="2200" b="1">
                <a:solidFill>
                  <a:srgbClr val="000000"/>
                </a:solidFill>
                <a:latin typeface="Calibri" pitchFamily="34" charset="0"/>
              </a:rPr>
              <a:t>contribuyentes obligados a adoptar Factura Electrónica </a:t>
            </a:r>
          </a:p>
          <a:p>
            <a:pPr marL="914400" lvl="1" indent="-457200">
              <a:spcBef>
                <a:spcPct val="50000"/>
              </a:spcBef>
              <a:buFont typeface="Arial" charset="0"/>
              <a:buChar char="•"/>
            </a:pPr>
            <a:r>
              <a:rPr lang="es-MX" sz="2200">
                <a:solidFill>
                  <a:srgbClr val="000000"/>
                </a:solidFill>
                <a:latin typeface="Calibri" pitchFamily="34" charset="0"/>
              </a:rPr>
              <a:t>Requiere uso del internet</a:t>
            </a:r>
          </a:p>
        </p:txBody>
      </p:sp>
      <p:pic>
        <p:nvPicPr>
          <p:cNvPr id="39939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7288" y="404813"/>
            <a:ext cx="26289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11"/>
          <p:cNvSpPr>
            <a:spLocks noGrp="1"/>
          </p:cNvSpPr>
          <p:nvPr>
            <p:ph type="title" idx="4294967295"/>
          </p:nvPr>
        </p:nvSpPr>
        <p:spPr>
          <a:xfrm>
            <a:off x="611188" y="188913"/>
            <a:ext cx="4679950" cy="1268412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Esquema CFDI</a:t>
            </a:r>
            <a:endParaRPr lang="es-ES" sz="3200" b="1" smtClean="0">
              <a:solidFill>
                <a:srgbClr val="A31858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39941" name="Imagen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2019300"/>
            <a:ext cx="2886075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 Rectángulo"/>
          <p:cNvSpPr/>
          <p:nvPr/>
        </p:nvSpPr>
        <p:spPr>
          <a:xfrm rot="21392798">
            <a:off x="6426200" y="2786063"/>
            <a:ext cx="210185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sz="2000" b="1" i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Firma Electrónica</a:t>
            </a:r>
          </a:p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sz="2000" b="1" i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Servicio de un PAC</a:t>
            </a:r>
          </a:p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sz="2000" b="1" i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Internet</a:t>
            </a:r>
          </a:p>
        </p:txBody>
      </p:sp>
      <p:sp>
        <p:nvSpPr>
          <p:cNvPr id="39943" name="CuadroTexto 1"/>
          <p:cNvSpPr txBox="1">
            <a:spLocks noChangeArrowheads="1"/>
          </p:cNvSpPr>
          <p:nvPr/>
        </p:nvSpPr>
        <p:spPr bwMode="auto">
          <a:xfrm rot="-180029">
            <a:off x="6138863" y="1885950"/>
            <a:ext cx="2217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b="1" i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¿Qué necesitas?</a:t>
            </a:r>
          </a:p>
        </p:txBody>
      </p:sp>
      <p:pic>
        <p:nvPicPr>
          <p:cNvPr id="39944" name="Picture 7" descr="C:\Users\Valeria Godinez\Desktop\pesos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47788" y="4797425"/>
            <a:ext cx="1408112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5" name="9 Rectángulo"/>
          <p:cNvSpPr>
            <a:spLocks noChangeArrowheads="1"/>
          </p:cNvSpPr>
          <p:nvPr/>
        </p:nvSpPr>
        <p:spPr bwMode="auto">
          <a:xfrm>
            <a:off x="2447925" y="5184775"/>
            <a:ext cx="10541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2500" b="1">
                <a:solidFill>
                  <a:srgbClr val="993366"/>
                </a:solidFill>
                <a:latin typeface="Calibri" pitchFamily="34" charset="0"/>
              </a:rPr>
              <a:t>Mayor</a:t>
            </a:r>
            <a:endParaRPr lang="es-MX" sz="2500">
              <a:solidFill>
                <a:srgbClr val="993366"/>
              </a:solidFill>
            </a:endParaRPr>
          </a:p>
        </p:txBody>
      </p:sp>
      <p:sp>
        <p:nvSpPr>
          <p:cNvPr id="39946" name="10 Rectángulo"/>
          <p:cNvSpPr>
            <a:spLocks noChangeArrowheads="1"/>
          </p:cNvSpPr>
          <p:nvPr/>
        </p:nvSpPr>
        <p:spPr bwMode="auto">
          <a:xfrm>
            <a:off x="3419475" y="4983163"/>
            <a:ext cx="1800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5000" b="1">
                <a:latin typeface="Calibri" pitchFamily="34" charset="0"/>
              </a:rPr>
              <a:t>4MDP</a:t>
            </a:r>
            <a:endParaRPr lang="es-MX" sz="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ángulo 41"/>
          <p:cNvSpPr>
            <a:spLocks noChangeArrowheads="1"/>
          </p:cNvSpPr>
          <p:nvPr/>
        </p:nvSpPr>
        <p:spPr bwMode="auto">
          <a:xfrm>
            <a:off x="971550" y="1700213"/>
            <a:ext cx="7416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400" b="1">
                <a:latin typeface="Calibri" pitchFamily="34" charset="0"/>
              </a:rPr>
              <a:t>PAC (Proveedor Autorizado de Certificación) de CFDI</a:t>
            </a:r>
            <a:r>
              <a:rPr lang="es-MX" sz="2400">
                <a:latin typeface="Calibri" pitchFamily="34" charset="0"/>
              </a:rPr>
              <a:t>, es aquella persona moral que cuenta con</a:t>
            </a:r>
            <a:r>
              <a:rPr lang="es-MX" sz="2400">
                <a:solidFill>
                  <a:srgbClr val="A31858"/>
                </a:solidFill>
                <a:latin typeface="Calibri" pitchFamily="34" charset="0"/>
              </a:rPr>
              <a:t> </a:t>
            </a:r>
            <a:r>
              <a:rPr lang="es-MX" sz="2400" b="1">
                <a:solidFill>
                  <a:srgbClr val="A31858"/>
                </a:solidFill>
                <a:latin typeface="Calibri" pitchFamily="34" charset="0"/>
              </a:rPr>
              <a:t>autorización del Servicio de Administración Tributaria</a:t>
            </a:r>
            <a:r>
              <a:rPr lang="es-MX" sz="2400">
                <a:latin typeface="Calibri" pitchFamily="34" charset="0"/>
              </a:rPr>
              <a:t> para validar los CFDI generados por los contribuyentes, </a:t>
            </a:r>
            <a:r>
              <a:rPr lang="es-MX" sz="2400" b="1">
                <a:solidFill>
                  <a:srgbClr val="A31858"/>
                </a:solidFill>
                <a:latin typeface="Calibri" pitchFamily="34" charset="0"/>
              </a:rPr>
              <a:t>asignarles el folio e incorporarles el sello digital del Servicio de Administración Tributaria</a:t>
            </a:r>
            <a:r>
              <a:rPr lang="es-MX" sz="2400">
                <a:latin typeface="Calibri" pitchFamily="34" charset="0"/>
              </a:rPr>
              <a:t>. </a:t>
            </a:r>
          </a:p>
        </p:txBody>
      </p:sp>
      <p:sp>
        <p:nvSpPr>
          <p:cNvPr id="41987" name="Rectangle 11"/>
          <p:cNvSpPr>
            <a:spLocks noGrp="1"/>
          </p:cNvSpPr>
          <p:nvPr>
            <p:ph type="title" idx="4294967295"/>
          </p:nvPr>
        </p:nvSpPr>
        <p:spPr>
          <a:xfrm>
            <a:off x="682625" y="476250"/>
            <a:ext cx="3744913" cy="72072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¿Qué es un PAC y </a:t>
            </a:r>
            <a:b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</a:b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cuál es su función?</a:t>
            </a:r>
            <a:endParaRPr lang="es-ES" sz="3200" b="1" smtClean="0">
              <a:solidFill>
                <a:srgbClr val="A31858"/>
              </a:solidFill>
              <a:ea typeface="ＭＳ Ｐゴシック"/>
              <a:cs typeface="ＭＳ Ｐゴシック"/>
            </a:endParaRPr>
          </a:p>
        </p:txBody>
      </p:sp>
      <p:sp>
        <p:nvSpPr>
          <p:cNvPr id="41988" name="16 CuadroTexto"/>
          <p:cNvSpPr txBox="1">
            <a:spLocks noChangeArrowheads="1"/>
          </p:cNvSpPr>
          <p:nvPr/>
        </p:nvSpPr>
        <p:spPr bwMode="auto">
          <a:xfrm>
            <a:off x="3779838" y="4364038"/>
            <a:ext cx="4679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400" i="1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Cada PAC cuenta con un </a:t>
            </a:r>
            <a:r>
              <a:rPr lang="es-MX" sz="2400" b="1" i="1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número de autorización </a:t>
            </a:r>
            <a:r>
              <a:rPr lang="es-MX" sz="2400" i="1">
                <a:solidFill>
                  <a:srgbClr val="000000"/>
                </a:solidFill>
                <a:latin typeface="Calibri" pitchFamily="34" charset="0"/>
                <a:ea typeface="ＭＳ Ｐゴシック"/>
                <a:cs typeface="ＭＳ Ｐゴシック"/>
              </a:rPr>
              <a:t>y se identifica por un logotipo como este</a:t>
            </a:r>
          </a:p>
        </p:txBody>
      </p:sp>
      <p:sp>
        <p:nvSpPr>
          <p:cNvPr id="19" name="18 Flecha derecha"/>
          <p:cNvSpPr>
            <a:spLocks noChangeArrowheads="1"/>
          </p:cNvSpPr>
          <p:nvPr/>
        </p:nvSpPr>
        <p:spPr bwMode="auto">
          <a:xfrm rot="10800000">
            <a:off x="2987675" y="4589463"/>
            <a:ext cx="647700" cy="64928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31858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41990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1375" y="476250"/>
            <a:ext cx="2106613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0938" y="4221163"/>
            <a:ext cx="14049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ChangeArrowheads="1"/>
          </p:cNvSpPr>
          <p:nvPr/>
        </p:nvSpPr>
        <p:spPr bwMode="auto">
          <a:xfrm>
            <a:off x="611188" y="1538288"/>
            <a:ext cx="7345362" cy="519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s-MX" sz="2200">
                <a:latin typeface="Calibri" pitchFamily="34" charset="0"/>
              </a:rPr>
              <a:t>Proceso para la </a:t>
            </a:r>
            <a:r>
              <a:rPr lang="es-MX" sz="2200" b="1">
                <a:latin typeface="Calibri" pitchFamily="34" charset="0"/>
              </a:rPr>
              <a:t>emisión de </a:t>
            </a:r>
            <a:r>
              <a:rPr lang="es-MX" sz="2800" b="1">
                <a:latin typeface="Calibri" pitchFamily="34" charset="0"/>
              </a:rPr>
              <a:t>Comprobantes </a:t>
            </a:r>
            <a:r>
              <a:rPr lang="es-ES_tradnl" sz="2800" b="1">
                <a:latin typeface="Calibri" pitchFamily="34" charset="0"/>
              </a:rPr>
              <a:t>CFDI</a:t>
            </a:r>
            <a:endParaRPr lang="es-ES_tradnl" sz="2200" b="1">
              <a:latin typeface="Calibri" pitchFamily="34" charset="0"/>
            </a:endParaRPr>
          </a:p>
        </p:txBody>
      </p:sp>
      <p:grpSp>
        <p:nvGrpSpPr>
          <p:cNvPr id="27" name="26 Grupo"/>
          <p:cNvGrpSpPr>
            <a:grpSpLocks/>
          </p:cNvGrpSpPr>
          <p:nvPr/>
        </p:nvGrpSpPr>
        <p:grpSpPr bwMode="auto">
          <a:xfrm>
            <a:off x="4427538" y="2347913"/>
            <a:ext cx="4308475" cy="2659062"/>
            <a:chOff x="4727575" y="2347913"/>
            <a:chExt cx="4308475" cy="2659062"/>
          </a:xfrm>
        </p:grpSpPr>
        <p:sp>
          <p:nvSpPr>
            <p:cNvPr id="28" name="92 Flecha a la derecha con bandas"/>
            <p:cNvSpPr/>
            <p:nvPr/>
          </p:nvSpPr>
          <p:spPr>
            <a:xfrm>
              <a:off x="6800850" y="3284538"/>
              <a:ext cx="571500" cy="571500"/>
            </a:xfrm>
            <a:prstGeom prst="stripedRightArrow">
              <a:avLst/>
            </a:prstGeom>
            <a:gradFill flip="none" rotWithShape="1">
              <a:gsLst>
                <a:gs pos="0">
                  <a:schemeClr val="accent5">
                    <a:lumMod val="25000"/>
                  </a:schemeClr>
                </a:gs>
                <a:gs pos="55000">
                  <a:schemeClr val="accent5">
                    <a:lumMod val="90000"/>
                    <a:alpha val="3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grpSp>
          <p:nvGrpSpPr>
            <p:cNvPr id="43059" name="10 Grupo"/>
            <p:cNvGrpSpPr>
              <a:grpSpLocks/>
            </p:cNvGrpSpPr>
            <p:nvPr/>
          </p:nvGrpSpPr>
          <p:grpSpPr bwMode="auto">
            <a:xfrm>
              <a:off x="4727575" y="2347913"/>
              <a:ext cx="4308475" cy="2659062"/>
              <a:chOff x="4727575" y="2347913"/>
              <a:chExt cx="4308475" cy="2659062"/>
            </a:xfrm>
          </p:grpSpPr>
          <p:sp>
            <p:nvSpPr>
              <p:cNvPr id="30" name="89 Flecha curvada hacia abajo"/>
              <p:cNvSpPr/>
              <p:nvPr/>
            </p:nvSpPr>
            <p:spPr>
              <a:xfrm>
                <a:off x="4727575" y="2347913"/>
                <a:ext cx="3300412" cy="576262"/>
              </a:xfrm>
              <a:prstGeom prst="curvedDownArrow">
                <a:avLst>
                  <a:gd name="adj1" fmla="val 58450"/>
                  <a:gd name="adj2" fmla="val 115875"/>
                  <a:gd name="adj3" fmla="val 55842"/>
                </a:avLst>
              </a:prstGeom>
              <a:gradFill>
                <a:gsLst>
                  <a:gs pos="0">
                    <a:schemeClr val="accent5">
                      <a:lumMod val="25000"/>
                    </a:schemeClr>
                  </a:gs>
                  <a:gs pos="55000">
                    <a:schemeClr val="accent5">
                      <a:lumMod val="90000"/>
                      <a:alpha val="3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dirty="0">
                  <a:solidFill>
                    <a:schemeClr val="tx2"/>
                  </a:solidFill>
                  <a:latin typeface="+mn-lt"/>
                </a:endParaRPr>
              </a:p>
            </p:txBody>
          </p:sp>
          <p:grpSp>
            <p:nvGrpSpPr>
              <p:cNvPr id="43061" name="Agrupar 91"/>
              <p:cNvGrpSpPr>
                <a:grpSpLocks/>
              </p:cNvGrpSpPr>
              <p:nvPr/>
            </p:nvGrpSpPr>
            <p:grpSpPr bwMode="auto">
              <a:xfrm>
                <a:off x="7300913" y="2557463"/>
                <a:ext cx="1735137" cy="2449512"/>
                <a:chOff x="7301330" y="2556941"/>
                <a:chExt cx="1735167" cy="2449965"/>
              </a:xfrm>
            </p:grpSpPr>
            <p:pic>
              <p:nvPicPr>
                <p:cNvPr id="2" name="81 Imagen" descr="factura.JPG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565558" y="3614602"/>
                  <a:ext cx="402343" cy="5548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" name="191 Grupo"/>
                <p:cNvGrpSpPr>
                  <a:grpSpLocks/>
                </p:cNvGrpSpPr>
                <p:nvPr/>
              </p:nvGrpSpPr>
              <p:grpSpPr bwMode="auto">
                <a:xfrm>
                  <a:off x="7791873" y="2984683"/>
                  <a:ext cx="1000125" cy="928688"/>
                  <a:chOff x="7929586" y="1428736"/>
                  <a:chExt cx="1000131" cy="928718"/>
                </a:xfrm>
              </p:grpSpPr>
              <p:sp>
                <p:nvSpPr>
                  <p:cNvPr id="38" name="76 Rectángulo redondeado"/>
                  <p:cNvSpPr>
                    <a:spLocks noChangeArrowheads="1"/>
                  </p:cNvSpPr>
                  <p:nvPr/>
                </p:nvSpPr>
                <p:spPr bwMode="auto">
                  <a:xfrm>
                    <a:off x="7929588" y="1428110"/>
                    <a:ext cx="928708" cy="928890"/>
                  </a:xfrm>
                  <a:prstGeom prst="roundRect">
                    <a:avLst>
                      <a:gd name="adj" fmla="val 6852"/>
                    </a:avLst>
                  </a:prstGeom>
                  <a:solidFill>
                    <a:srgbClr val="DAEDEF">
                      <a:alpha val="74901"/>
                    </a:srgbClr>
                  </a:solidFill>
                  <a:ln>
                    <a:noFill/>
                  </a:ln>
                  <a:effectLst>
                    <a:outerShdw blurRad="63500" sx="102000" sy="102000" algn="ctr" rotWithShape="0">
                      <a:srgbClr val="000000">
                        <a:alpha val="39998"/>
                      </a:srgbClr>
                    </a:outerShdw>
                  </a:effectLst>
                  <a:extLst/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s-MX" dirty="0">
                      <a:solidFill>
                        <a:schemeClr val="tx2"/>
                      </a:solidFill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43069" name="77 Rectángulo"/>
                  <p:cNvSpPr>
                    <a:spLocks noChangeArrowheads="1"/>
                  </p:cNvSpPr>
                  <p:nvPr/>
                </p:nvSpPr>
                <p:spPr bwMode="auto">
                  <a:xfrm>
                    <a:off x="8001024" y="1500176"/>
                    <a:ext cx="928693" cy="28575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r>
                      <a:rPr lang="es-MX" b="1">
                        <a:solidFill>
                          <a:schemeClr val="tx2"/>
                        </a:solidFill>
                        <a:latin typeface="Calibri" pitchFamily="34" charset="0"/>
                      </a:rPr>
                      <a:t>Cliente</a:t>
                    </a:r>
                  </a:p>
                </p:txBody>
              </p:sp>
            </p:grpSp>
            <p:sp>
              <p:nvSpPr>
                <p:cNvPr id="34" name="78 Elipse"/>
                <p:cNvSpPr>
                  <a:spLocks noChangeArrowheads="1"/>
                </p:cNvSpPr>
                <p:nvPr/>
              </p:nvSpPr>
              <p:spPr bwMode="auto">
                <a:xfrm>
                  <a:off x="8018891" y="2556941"/>
                  <a:ext cx="428632" cy="428704"/>
                </a:xfrm>
                <a:prstGeom prst="ellipse">
                  <a:avLst/>
                </a:prstGeom>
                <a:solidFill>
                  <a:srgbClr val="37609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808080">
                      <a:alpha val="39998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b="1" dirty="0">
                      <a:solidFill>
                        <a:schemeClr val="bg1"/>
                      </a:solidFill>
                      <a:latin typeface="+mn-lt"/>
                    </a:rPr>
                    <a:t>5</a:t>
                  </a:r>
                </a:p>
              </p:txBody>
            </p:sp>
            <p:sp>
              <p:nvSpPr>
                <p:cNvPr id="35" name="79 Rectángulo redondeado"/>
                <p:cNvSpPr>
                  <a:spLocks noChangeArrowheads="1"/>
                </p:cNvSpPr>
                <p:nvPr/>
              </p:nvSpPr>
              <p:spPr bwMode="auto">
                <a:xfrm>
                  <a:off x="7523583" y="4220949"/>
                  <a:ext cx="1512914" cy="785957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39998"/>
                    </a:srgbClr>
                  </a:outerShdw>
                </a:effectLst>
                <a:extLst/>
              </p:spPr>
              <p:txBody>
                <a:bodyPr lIns="0" tIns="0" rIns="0" bIns="0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600" b="1" dirty="0">
                      <a:solidFill>
                        <a:schemeClr val="tx2"/>
                      </a:solidFill>
                      <a:latin typeface="Calibri"/>
                      <a:cs typeface="Calibri"/>
                    </a:rPr>
                    <a:t>El emisor entrega factura a su cliente</a:t>
                  </a:r>
                  <a:endParaRPr lang="es-MX" sz="1600" dirty="0">
                    <a:solidFill>
                      <a:schemeClr val="tx2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43066" name="80 Imagen" descr="doc_xml_icon.png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7321713" y="3242677"/>
                  <a:ext cx="707148" cy="8779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067" name="Picture 3" descr="C:\Users\SACB696E\AppData\Local\Microsoft\Windows\Temporary Internet Files\Content.IE5\3SNWTDIE\MC900434843[1].png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 flipH="1">
                  <a:off x="7944272" y="3649014"/>
                  <a:ext cx="500066" cy="5000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grpSp>
        <p:nvGrpSpPr>
          <p:cNvPr id="40" name="39 Grupo"/>
          <p:cNvGrpSpPr>
            <a:grpSpLocks/>
          </p:cNvGrpSpPr>
          <p:nvPr/>
        </p:nvGrpSpPr>
        <p:grpSpPr bwMode="auto">
          <a:xfrm>
            <a:off x="468313" y="2565400"/>
            <a:ext cx="1873250" cy="2303463"/>
            <a:chOff x="250825" y="2565400"/>
            <a:chExt cx="1873250" cy="2303463"/>
          </a:xfrm>
        </p:grpSpPr>
        <p:sp>
          <p:nvSpPr>
            <p:cNvPr id="41" name="65 Flecha abajo"/>
            <p:cNvSpPr>
              <a:spLocks noChangeArrowheads="1"/>
            </p:cNvSpPr>
            <p:nvPr/>
          </p:nvSpPr>
          <p:spPr bwMode="auto">
            <a:xfrm rot="5400000" flipV="1">
              <a:off x="1481138" y="3141662"/>
              <a:ext cx="571500" cy="714375"/>
            </a:xfrm>
            <a:prstGeom prst="downArrow">
              <a:avLst>
                <a:gd name="adj1" fmla="val 39963"/>
                <a:gd name="adj2" fmla="val 44983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grpSp>
          <p:nvGrpSpPr>
            <p:cNvPr id="43051" name="37 Grupo"/>
            <p:cNvGrpSpPr>
              <a:grpSpLocks/>
            </p:cNvGrpSpPr>
            <p:nvPr/>
          </p:nvGrpSpPr>
          <p:grpSpPr bwMode="auto">
            <a:xfrm>
              <a:off x="322263" y="3022600"/>
              <a:ext cx="1111250" cy="1143000"/>
              <a:chOff x="1247742" y="3000372"/>
              <a:chExt cx="1109680" cy="1143008"/>
            </a:xfrm>
          </p:grpSpPr>
          <p:sp>
            <p:nvSpPr>
              <p:cNvPr id="45" name="43 Rectángulo redondeado"/>
              <p:cNvSpPr>
                <a:spLocks noChangeArrowheads="1"/>
              </p:cNvSpPr>
              <p:nvPr/>
            </p:nvSpPr>
            <p:spPr bwMode="auto">
              <a:xfrm>
                <a:off x="1357124" y="3000372"/>
                <a:ext cx="928961" cy="928695"/>
              </a:xfrm>
              <a:prstGeom prst="roundRect">
                <a:avLst>
                  <a:gd name="adj" fmla="val 6852"/>
                </a:avLst>
              </a:prstGeom>
              <a:solidFill>
                <a:srgbClr val="DAEDEF">
                  <a:alpha val="74901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dirty="0">
                  <a:solidFill>
                    <a:schemeClr val="tx2"/>
                  </a:solidFill>
                  <a:latin typeface="Calibri"/>
                  <a:cs typeface="Calibri"/>
                </a:endParaRPr>
              </a:p>
            </p:txBody>
          </p:sp>
          <p:pic>
            <p:nvPicPr>
              <p:cNvPr id="43055" name="19 Imagen" descr="Network.pn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242478" y="3361055"/>
                <a:ext cx="760923" cy="786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56" name="Picture 14" descr="Llave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21658" y="3357562"/>
                <a:ext cx="635764" cy="642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57" name="46 Rectángulo"/>
              <p:cNvSpPr>
                <a:spLocks noChangeArrowheads="1"/>
              </p:cNvSpPr>
              <p:nvPr/>
            </p:nvSpPr>
            <p:spPr bwMode="auto">
              <a:xfrm>
                <a:off x="1285843" y="3000372"/>
                <a:ext cx="1000140" cy="571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s-MX" b="1">
                    <a:solidFill>
                      <a:schemeClr val="tx2"/>
                    </a:solidFill>
                    <a:latin typeface="Calibri" pitchFamily="34" charset="0"/>
                  </a:rPr>
                  <a:t>FIEL</a:t>
                </a:r>
              </a:p>
            </p:txBody>
          </p:sp>
        </p:grpSp>
        <p:sp>
          <p:nvSpPr>
            <p:cNvPr id="43" name="47 Elipse"/>
            <p:cNvSpPr>
              <a:spLocks noChangeArrowheads="1"/>
            </p:cNvSpPr>
            <p:nvPr/>
          </p:nvSpPr>
          <p:spPr bwMode="auto">
            <a:xfrm>
              <a:off x="647700" y="2565400"/>
              <a:ext cx="428625" cy="428625"/>
            </a:xfrm>
            <a:prstGeom prst="ellipse">
              <a:avLst/>
            </a:prstGeom>
            <a:solidFill>
              <a:srgbClr val="376092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dirty="0">
                  <a:solidFill>
                    <a:schemeClr val="bg1"/>
                  </a:solidFill>
                  <a:latin typeface="+mn-lt"/>
                </a:rPr>
                <a:t>1</a:t>
              </a:r>
            </a:p>
          </p:txBody>
        </p:sp>
        <p:sp>
          <p:nvSpPr>
            <p:cNvPr id="44" name="99 Rectángulo redondeado"/>
            <p:cNvSpPr>
              <a:spLocks noChangeArrowheads="1"/>
            </p:cNvSpPr>
            <p:nvPr/>
          </p:nvSpPr>
          <p:spPr bwMode="auto">
            <a:xfrm>
              <a:off x="250825" y="4368800"/>
              <a:ext cx="1395412" cy="50006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39998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>
                  <a:solidFill>
                    <a:schemeClr val="tx2"/>
                  </a:solidFill>
                  <a:latin typeface="Calibri" pitchFamily="34" charset="0"/>
                </a:rPr>
                <a:t>Solicita Firma Electrónica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>
                  <a:solidFill>
                    <a:schemeClr val="tx2"/>
                  </a:solidFill>
                  <a:latin typeface="Calibri" pitchFamily="34" charset="0"/>
                </a:rPr>
                <a:t>Avanzada (FIEL)</a:t>
              </a:r>
            </a:p>
          </p:txBody>
        </p:sp>
      </p:grpSp>
      <p:grpSp>
        <p:nvGrpSpPr>
          <p:cNvPr id="43062" name="Group 54"/>
          <p:cNvGrpSpPr>
            <a:grpSpLocks/>
          </p:cNvGrpSpPr>
          <p:nvPr/>
        </p:nvGrpSpPr>
        <p:grpSpPr bwMode="auto">
          <a:xfrm>
            <a:off x="2233613" y="2536825"/>
            <a:ext cx="1617662" cy="2232025"/>
            <a:chOff x="1292" y="1598"/>
            <a:chExt cx="1019" cy="1406"/>
          </a:xfrm>
        </p:grpSpPr>
        <p:sp>
          <p:nvSpPr>
            <p:cNvPr id="50" name="62 Flecha abajo"/>
            <p:cNvSpPr>
              <a:spLocks noChangeArrowheads="1"/>
            </p:cNvSpPr>
            <p:nvPr/>
          </p:nvSpPr>
          <p:spPr bwMode="auto">
            <a:xfrm rot="5400000" flipV="1">
              <a:off x="1962" y="2035"/>
              <a:ext cx="360" cy="338"/>
            </a:xfrm>
            <a:prstGeom prst="downArrow">
              <a:avLst>
                <a:gd name="adj1" fmla="val 39963"/>
                <a:gd name="adj2" fmla="val 44981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grpSp>
          <p:nvGrpSpPr>
            <p:cNvPr id="43041" name="Agrupar 13"/>
            <p:cNvGrpSpPr>
              <a:grpSpLocks/>
            </p:cNvGrpSpPr>
            <p:nvPr/>
          </p:nvGrpSpPr>
          <p:grpSpPr bwMode="auto">
            <a:xfrm>
              <a:off x="1292" y="1598"/>
              <a:ext cx="845" cy="1406"/>
              <a:chOff x="2123728" y="2536682"/>
              <a:chExt cx="1342320" cy="2231883"/>
            </a:xfrm>
          </p:grpSpPr>
          <p:sp>
            <p:nvSpPr>
              <p:cNvPr id="52" name="56 Rectángulo redondeado"/>
              <p:cNvSpPr>
                <a:spLocks noChangeArrowheads="1"/>
              </p:cNvSpPr>
              <p:nvPr/>
            </p:nvSpPr>
            <p:spPr bwMode="auto">
              <a:xfrm>
                <a:off x="2268285" y="2997028"/>
                <a:ext cx="927710" cy="928629"/>
              </a:xfrm>
              <a:prstGeom prst="roundRect">
                <a:avLst>
                  <a:gd name="adj" fmla="val 6852"/>
                </a:avLst>
              </a:prstGeom>
              <a:solidFill>
                <a:srgbClr val="DAEDEF">
                  <a:alpha val="74901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dirty="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43043" name="59 Rectángulo"/>
              <p:cNvSpPr>
                <a:spLocks noChangeArrowheads="1"/>
              </p:cNvSpPr>
              <p:nvPr/>
            </p:nvSpPr>
            <p:spPr bwMode="auto">
              <a:xfrm>
                <a:off x="2123728" y="2922091"/>
                <a:ext cx="1071563" cy="714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s-MX" b="1">
                    <a:solidFill>
                      <a:schemeClr val="tx2"/>
                    </a:solidFill>
                    <a:latin typeface="Calibri" pitchFamily="34" charset="0"/>
                  </a:rPr>
                  <a:t>Sellos</a:t>
                </a:r>
              </a:p>
            </p:txBody>
          </p:sp>
          <p:pic>
            <p:nvPicPr>
              <p:cNvPr id="43044" name="Picture 26" descr="Base de datos proceso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639560" y="3303840"/>
                <a:ext cx="707601" cy="786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45" name="Picture 3" descr="C:\Users\SACB696E\AppData\Local\Microsoft\Windows\Temporary Internet Files\Content.IE5\3SNWTDIE\MC900434843[1].png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195166" y="3493591"/>
                <a:ext cx="571500" cy="571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" name="53 Elipse"/>
              <p:cNvSpPr>
                <a:spLocks noChangeArrowheads="1"/>
              </p:cNvSpPr>
              <p:nvPr/>
            </p:nvSpPr>
            <p:spPr bwMode="auto">
              <a:xfrm>
                <a:off x="2471619" y="2536682"/>
                <a:ext cx="428907" cy="428598"/>
              </a:xfrm>
              <a:prstGeom prst="ellipse">
                <a:avLst/>
              </a:prstGeom>
              <a:solidFill>
                <a:srgbClr val="37609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b="1" dirty="0">
                    <a:solidFill>
                      <a:schemeClr val="bg1"/>
                    </a:solidFill>
                    <a:latin typeface="+mn-lt"/>
                  </a:rPr>
                  <a:t>2</a:t>
                </a:r>
              </a:p>
            </p:txBody>
          </p:sp>
          <p:sp>
            <p:nvSpPr>
              <p:cNvPr id="57" name="100 Rectángulo redondeado"/>
              <p:cNvSpPr>
                <a:spLocks noChangeArrowheads="1"/>
              </p:cNvSpPr>
              <p:nvPr/>
            </p:nvSpPr>
            <p:spPr bwMode="auto">
              <a:xfrm>
                <a:off x="2244457" y="4268535"/>
                <a:ext cx="1221591" cy="500030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 dirty="0">
                    <a:solidFill>
                      <a:schemeClr val="tx2"/>
                    </a:solidFill>
                    <a:latin typeface="Calibri"/>
                    <a:cs typeface="Calibri"/>
                  </a:rPr>
                  <a:t>Solicita Certificado de Sello Digital</a:t>
                </a:r>
              </a:p>
            </p:txBody>
          </p:sp>
        </p:grpSp>
      </p:grpSp>
      <p:grpSp>
        <p:nvGrpSpPr>
          <p:cNvPr id="43063" name="Group 55"/>
          <p:cNvGrpSpPr>
            <a:grpSpLocks/>
          </p:cNvGrpSpPr>
          <p:nvPr/>
        </p:nvGrpSpPr>
        <p:grpSpPr bwMode="auto">
          <a:xfrm>
            <a:off x="4776788" y="2543175"/>
            <a:ext cx="2249487" cy="2608263"/>
            <a:chOff x="3009" y="1602"/>
            <a:chExt cx="1417" cy="1643"/>
          </a:xfrm>
        </p:grpSpPr>
        <p:grpSp>
          <p:nvGrpSpPr>
            <p:cNvPr id="43027" name="Agrupar 90"/>
            <p:cNvGrpSpPr>
              <a:grpSpLocks/>
            </p:cNvGrpSpPr>
            <p:nvPr/>
          </p:nvGrpSpPr>
          <p:grpSpPr bwMode="auto">
            <a:xfrm>
              <a:off x="3470" y="1602"/>
              <a:ext cx="956" cy="1643"/>
              <a:chOff x="5718572" y="2542830"/>
              <a:chExt cx="1517724" cy="2608092"/>
            </a:xfrm>
          </p:grpSpPr>
          <p:sp>
            <p:nvSpPr>
              <p:cNvPr id="20" name="48 Rectángulo redondeado"/>
              <p:cNvSpPr>
                <a:spLocks noChangeArrowheads="1"/>
              </p:cNvSpPr>
              <p:nvPr/>
            </p:nvSpPr>
            <p:spPr bwMode="auto">
              <a:xfrm>
                <a:off x="5801126" y="2984126"/>
                <a:ext cx="928733" cy="928627"/>
              </a:xfrm>
              <a:prstGeom prst="roundRect">
                <a:avLst>
                  <a:gd name="adj" fmla="val 6852"/>
                </a:avLst>
              </a:prstGeom>
              <a:solidFill>
                <a:srgbClr val="DAEDEF">
                  <a:alpha val="74901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dirty="0">
                  <a:solidFill>
                    <a:schemeClr val="tx2"/>
                  </a:solidFill>
                  <a:latin typeface="+mn-lt"/>
                </a:endParaRPr>
              </a:p>
            </p:txBody>
          </p:sp>
          <p:pic>
            <p:nvPicPr>
              <p:cNvPr id="43032" name="Picture 6" descr="C:\Documents and Settings\marcela\Mis documentos\Imagenes para flujos\Fabrica.png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5724572" y="3577939"/>
                <a:ext cx="566944" cy="603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33" name="73 Rectángulo redondeado"/>
              <p:cNvSpPr>
                <a:spLocks noChangeArrowheads="1"/>
              </p:cNvSpPr>
              <p:nvPr/>
            </p:nvSpPr>
            <p:spPr bwMode="auto">
              <a:xfrm>
                <a:off x="5858307" y="3198425"/>
                <a:ext cx="803298" cy="758775"/>
              </a:xfrm>
              <a:prstGeom prst="roundRect">
                <a:avLst>
                  <a:gd name="adj" fmla="val 10000"/>
                </a:avLst>
              </a:prstGeom>
              <a:blipFill dpi="0" rotWithShape="0">
                <a:blip r:embed="rId11"/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>
                  <a:latin typeface="Calibri" pitchFamily="34" charset="0"/>
                </a:endParaRPr>
              </a:p>
            </p:txBody>
          </p:sp>
          <p:sp>
            <p:nvSpPr>
              <p:cNvPr id="23" name="49 Elipse"/>
              <p:cNvSpPr>
                <a:spLocks noChangeArrowheads="1"/>
              </p:cNvSpPr>
              <p:nvPr/>
            </p:nvSpPr>
            <p:spPr bwMode="auto">
              <a:xfrm>
                <a:off x="6028150" y="2542830"/>
                <a:ext cx="428646" cy="428597"/>
              </a:xfrm>
              <a:prstGeom prst="ellipse">
                <a:avLst/>
              </a:prstGeom>
              <a:solidFill>
                <a:srgbClr val="37609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b="1" dirty="0">
                    <a:solidFill>
                      <a:schemeClr val="bg1"/>
                    </a:solidFill>
                    <a:latin typeface="+mn-lt"/>
                  </a:rPr>
                  <a:t>4</a:t>
                </a:r>
              </a:p>
            </p:txBody>
          </p:sp>
          <p:sp>
            <p:nvSpPr>
              <p:cNvPr id="24" name="63 Rectángulo redondeado"/>
              <p:cNvSpPr>
                <a:spLocks noChangeArrowheads="1"/>
              </p:cNvSpPr>
              <p:nvPr/>
            </p:nvSpPr>
            <p:spPr bwMode="auto">
              <a:xfrm>
                <a:off x="5718572" y="4365161"/>
                <a:ext cx="1517724" cy="785761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>
                    <a:solidFill>
                      <a:schemeClr val="tx2"/>
                    </a:solidFill>
                    <a:latin typeface="Calibri" pitchFamily="34" charset="0"/>
                  </a:rPr>
                  <a:t>Asigna folio, sella electrónicamente y regresa al contribuyente</a:t>
                </a:r>
                <a:r>
                  <a:rPr lang="es-MX" sz="1600">
                    <a:solidFill>
                      <a:schemeClr val="tx2"/>
                    </a:solidFill>
                    <a:latin typeface="Calibri" pitchFamily="34" charset="0"/>
                  </a:rPr>
                  <a:t> </a:t>
                </a:r>
                <a:endParaRPr lang="es-MX" sz="1600" b="1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pic>
            <p:nvPicPr>
              <p:cNvPr id="43036" name="Picture 6" descr="C:\Documents and Settings\marcela\Mis documentos\Imagenes para flujos\Fabrica.png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6212266" y="3571844"/>
                <a:ext cx="566944" cy="597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37" name="74 Rectángulo"/>
              <p:cNvSpPr>
                <a:spLocks noChangeArrowheads="1"/>
              </p:cNvSpPr>
              <p:nvPr/>
            </p:nvSpPr>
            <p:spPr bwMode="auto">
              <a:xfrm>
                <a:off x="5729683" y="2984683"/>
                <a:ext cx="1071562" cy="285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s-MX" sz="1600" b="1">
                    <a:solidFill>
                      <a:schemeClr val="tx2"/>
                    </a:solidFill>
                    <a:latin typeface="Calibri" pitchFamily="34" charset="0"/>
                  </a:rPr>
                  <a:t>PAC</a:t>
                </a:r>
              </a:p>
            </p:txBody>
          </p:sp>
        </p:grpSp>
        <p:sp>
          <p:nvSpPr>
            <p:cNvPr id="59" name="64 Flecha abajo"/>
            <p:cNvSpPr>
              <a:spLocks noChangeArrowheads="1"/>
            </p:cNvSpPr>
            <p:nvPr/>
          </p:nvSpPr>
          <p:spPr bwMode="auto">
            <a:xfrm rot="5400000" flipV="1">
              <a:off x="3054" y="1945"/>
              <a:ext cx="360" cy="450"/>
            </a:xfrm>
            <a:prstGeom prst="downArrow">
              <a:avLst>
                <a:gd name="adj1" fmla="val 39963"/>
                <a:gd name="adj2" fmla="val 44983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</p:grpSp>
      <p:grpSp>
        <p:nvGrpSpPr>
          <p:cNvPr id="43064" name="Group 56"/>
          <p:cNvGrpSpPr>
            <a:grpSpLocks/>
          </p:cNvGrpSpPr>
          <p:nvPr/>
        </p:nvGrpSpPr>
        <p:grpSpPr bwMode="auto">
          <a:xfrm>
            <a:off x="4643438" y="3068638"/>
            <a:ext cx="863600" cy="1003300"/>
            <a:chOff x="2925" y="1933"/>
            <a:chExt cx="544" cy="632"/>
          </a:xfrm>
        </p:grpSpPr>
        <p:sp>
          <p:nvSpPr>
            <p:cNvPr id="19" name="90 Flecha abajo"/>
            <p:cNvSpPr>
              <a:spLocks noChangeArrowheads="1"/>
            </p:cNvSpPr>
            <p:nvPr/>
          </p:nvSpPr>
          <p:spPr bwMode="auto">
            <a:xfrm rot="-5400000" flipH="1" flipV="1">
              <a:off x="3064" y="2160"/>
              <a:ext cx="360" cy="450"/>
            </a:xfrm>
            <a:prstGeom prst="downArrow">
              <a:avLst>
                <a:gd name="adj1" fmla="val 39963"/>
                <a:gd name="adj2" fmla="val 44983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43026" name="70 Rectángulo"/>
            <p:cNvSpPr>
              <a:spLocks noChangeArrowheads="1"/>
            </p:cNvSpPr>
            <p:nvPr/>
          </p:nvSpPr>
          <p:spPr bwMode="auto">
            <a:xfrm>
              <a:off x="2925" y="1933"/>
              <a:ext cx="53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MX" sz="1000" b="1">
                  <a:solidFill>
                    <a:schemeClr val="tx2"/>
                  </a:solidFill>
                  <a:latin typeface="Calibri" pitchFamily="34" charset="0"/>
                </a:rPr>
                <a:t>Internet</a:t>
              </a:r>
            </a:p>
            <a:p>
              <a:pPr algn="ctr"/>
              <a:endParaRPr lang="es-MX" sz="1000">
                <a:solidFill>
                  <a:schemeClr val="tx2"/>
                </a:solidFill>
                <a:latin typeface="Calibri" pitchFamily="34" charset="0"/>
              </a:endParaRPr>
            </a:p>
          </p:txBody>
        </p:sp>
      </p:grpSp>
      <p:grpSp>
        <p:nvGrpSpPr>
          <p:cNvPr id="43018" name="Agrupar 14"/>
          <p:cNvGrpSpPr>
            <a:grpSpLocks/>
          </p:cNvGrpSpPr>
          <p:nvPr/>
        </p:nvGrpSpPr>
        <p:grpSpPr bwMode="auto">
          <a:xfrm>
            <a:off x="3419475" y="2520950"/>
            <a:ext cx="1944688" cy="2200275"/>
            <a:chOff x="3563888" y="2521118"/>
            <a:chExt cx="1944216" cy="2200633"/>
          </a:xfrm>
        </p:grpSpPr>
        <p:sp>
          <p:nvSpPr>
            <p:cNvPr id="62" name="60 Rectángulo redondeado"/>
            <p:cNvSpPr>
              <a:spLocks noChangeArrowheads="1"/>
            </p:cNvSpPr>
            <p:nvPr/>
          </p:nvSpPr>
          <p:spPr bwMode="auto">
            <a:xfrm>
              <a:off x="3955906" y="2959339"/>
              <a:ext cx="930049" cy="928839"/>
            </a:xfrm>
            <a:prstGeom prst="roundRect">
              <a:avLst>
                <a:gd name="adj" fmla="val 6852"/>
              </a:avLst>
            </a:prstGeom>
            <a:solidFill>
              <a:srgbClr val="DAEDEF">
                <a:alpha val="74901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39998"/>
                </a:srgbClr>
              </a:outerShdw>
            </a:effectLst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63" name="61 Elipse"/>
            <p:cNvSpPr>
              <a:spLocks noChangeArrowheads="1"/>
            </p:cNvSpPr>
            <p:nvPr/>
          </p:nvSpPr>
          <p:spPr bwMode="auto">
            <a:xfrm>
              <a:off x="4209844" y="2521118"/>
              <a:ext cx="428521" cy="428695"/>
            </a:xfrm>
            <a:prstGeom prst="ellipse">
              <a:avLst/>
            </a:prstGeom>
            <a:solidFill>
              <a:srgbClr val="376092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dirty="0">
                  <a:solidFill>
                    <a:schemeClr val="bg1"/>
                  </a:solidFill>
                  <a:latin typeface="+mn-lt"/>
                </a:rPr>
                <a:t>3</a:t>
              </a:r>
            </a:p>
          </p:txBody>
        </p:sp>
        <p:pic>
          <p:nvPicPr>
            <p:cNvPr id="43020" name="67 Imagen" descr="doc_xml_icon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230413" y="3365297"/>
              <a:ext cx="706965" cy="877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1" name="68 Rectángulo"/>
            <p:cNvSpPr>
              <a:spLocks noChangeArrowheads="1"/>
            </p:cNvSpPr>
            <p:nvPr/>
          </p:nvSpPr>
          <p:spPr bwMode="auto">
            <a:xfrm>
              <a:off x="3822245" y="2984689"/>
              <a:ext cx="1214439" cy="382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MX" sz="1600" b="1">
                  <a:solidFill>
                    <a:schemeClr val="tx2"/>
                  </a:solidFill>
                  <a:latin typeface="Calibri" pitchFamily="34" charset="0"/>
                </a:rPr>
                <a:t>Genera archivo</a:t>
              </a:r>
              <a:endParaRPr lang="es-MX" sz="1100" b="1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sp>
          <p:nvSpPr>
            <p:cNvPr id="66" name="101 Rectángulo redondeado"/>
            <p:cNvSpPr>
              <a:spLocks noChangeArrowheads="1"/>
            </p:cNvSpPr>
            <p:nvPr/>
          </p:nvSpPr>
          <p:spPr bwMode="auto">
            <a:xfrm>
              <a:off x="3563888" y="4293056"/>
              <a:ext cx="1944216" cy="42869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  <a:effectLst>
              <a:outerShdw blurRad="63500" sx="102000" sy="102000" algn="ctr" rotWithShape="0">
                <a:srgbClr val="000000">
                  <a:alpha val="39998"/>
                </a:srgbClr>
              </a:outerShdw>
            </a:effectLst>
            <a:extLst/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chemeClr val="tx2"/>
                  </a:solidFill>
                  <a:latin typeface="Calibri" pitchFamily="34" charset="0"/>
                </a:rPr>
                <a:t>De acuerdo a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chemeClr val="tx2"/>
                  </a:solidFill>
                  <a:latin typeface="Calibri" pitchFamily="34" charset="0"/>
                </a:rPr>
                <a:t>estándar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chemeClr val="tx2"/>
                  </a:solidFill>
                  <a:latin typeface="Calibri" pitchFamily="34" charset="0"/>
                </a:rPr>
                <a:t>tecnológico</a:t>
              </a:r>
            </a:p>
          </p:txBody>
        </p:sp>
      </p:grpSp>
      <p:sp>
        <p:nvSpPr>
          <p:cNvPr id="43017" name="1 Título"/>
          <p:cNvSpPr>
            <a:spLocks noGrp="1"/>
          </p:cNvSpPr>
          <p:nvPr>
            <p:ph type="title"/>
          </p:nvPr>
        </p:nvSpPr>
        <p:spPr>
          <a:xfrm>
            <a:off x="468313" y="44450"/>
            <a:ext cx="5041900" cy="115252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MX" sz="30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Esquema CFDI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>
          <a:xfrm>
            <a:off x="746125" y="219075"/>
            <a:ext cx="1998663" cy="1143000"/>
          </a:xfrm>
        </p:spPr>
        <p:txBody>
          <a:bodyPr/>
          <a:lstStyle/>
          <a:p>
            <a:pPr algn="l" eaLnBrk="1" hangingPunct="1"/>
            <a:r>
              <a:rPr lang="es-MX" sz="4200" b="1" smtClean="0">
                <a:solidFill>
                  <a:srgbClr val="812756"/>
                </a:solidFill>
                <a:ea typeface="ＭＳ Ｐゴシック"/>
                <a:cs typeface="ＭＳ Ｐゴシック"/>
              </a:rPr>
              <a:t>Agenda</a:t>
            </a:r>
          </a:p>
        </p:txBody>
      </p:sp>
      <p:sp>
        <p:nvSpPr>
          <p:cNvPr id="15363" name="1 CuadroTexto"/>
          <p:cNvSpPr txBox="1">
            <a:spLocks noChangeArrowheads="1"/>
          </p:cNvSpPr>
          <p:nvPr/>
        </p:nvSpPr>
        <p:spPr bwMode="auto">
          <a:xfrm>
            <a:off x="900113" y="2149475"/>
            <a:ext cx="75596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Recta final: Los últimos días de la factura tradicional</a:t>
            </a:r>
          </a:p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Esquemas de facturación vigentes</a:t>
            </a:r>
          </a:p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Cómo facturar bajo el esquema de CBB</a:t>
            </a:r>
            <a:endParaRPr lang="es-ES_tradnl" sz="2400">
              <a:latin typeface="Calibri" pitchFamily="34" charset="0"/>
              <a:ea typeface="ＭＳ Ｐゴシック"/>
              <a:cs typeface="Calibri" pitchFamily="34" charset="0"/>
            </a:endParaRPr>
          </a:p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Emisión y timbrado con CFDI (Generación del XML)</a:t>
            </a:r>
            <a:endParaRPr lang="es-ES_tradnl" sz="2400">
              <a:latin typeface="Calibri" pitchFamily="34" charset="0"/>
              <a:ea typeface="ＭＳ Ｐゴシック"/>
              <a:cs typeface="Calibri" pitchFamily="34" charset="0"/>
            </a:endParaRPr>
          </a:p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Diferencias factura tradicional vs CBB y CFDI</a:t>
            </a:r>
            <a:endParaRPr lang="es-ES_tradnl" sz="2400">
              <a:latin typeface="Calibri" pitchFamily="34" charset="0"/>
              <a:ea typeface="ＭＳ Ｐゴシック"/>
              <a:cs typeface="Calibri" pitchFamily="34" charset="0"/>
            </a:endParaRPr>
          </a:p>
          <a:p>
            <a:pPr marL="342900" indent="-342900" eaLnBrk="0" hangingPunct="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Facturación Digital: El primer paso para automatizar los procesos de tu empresa</a:t>
            </a:r>
            <a:endParaRPr lang="es-ES_tradnl" sz="2400">
              <a:latin typeface="Calibri" pitchFamily="34" charset="0"/>
              <a:ea typeface="ＭＳ Ｐゴシック"/>
              <a:cs typeface="Calibri" pitchFamily="34" charset="0"/>
            </a:endParaRPr>
          </a:p>
        </p:txBody>
      </p:sp>
      <p:pic>
        <p:nvPicPr>
          <p:cNvPr id="15364" name="Imagen 2" descr="agendaipa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260350"/>
            <a:ext cx="13684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0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70" name="Picture 3" descr="C:\Users\joseluis\AppData\Local\Microsoft\Windows\Temporary Internet Files\Content.Outlook\H5BYMWYV\Comprobante-fiscal-digital-por-Internet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050" y="1217613"/>
            <a:ext cx="4329113" cy="542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ángulo 9"/>
          <p:cNvSpPr/>
          <p:nvPr/>
        </p:nvSpPr>
        <p:spPr>
          <a:xfrm>
            <a:off x="4633913" y="1584325"/>
            <a:ext cx="2481262" cy="2746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2" name="CuadroTexto 1"/>
          <p:cNvSpPr txBox="1">
            <a:spLocks noChangeArrowheads="1"/>
          </p:cNvSpPr>
          <p:nvPr/>
        </p:nvSpPr>
        <p:spPr bwMode="auto">
          <a:xfrm>
            <a:off x="4573588" y="4483100"/>
            <a:ext cx="27463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000" b="1">
                <a:solidFill>
                  <a:srgbClr val="1968AC"/>
                </a:solidFill>
                <a:latin typeface="Arial Narrow" pitchFamily="34" charset="0"/>
                <a:ea typeface="ＭＳ Ｐゴシック"/>
                <a:cs typeface="ＭＳ Ｐゴシック"/>
              </a:rPr>
              <a:t>UUID</a:t>
            </a:r>
          </a:p>
        </p:txBody>
      </p:sp>
      <p:sp>
        <p:nvSpPr>
          <p:cNvPr id="73" name="Rectángulo 1"/>
          <p:cNvSpPr/>
          <p:nvPr/>
        </p:nvSpPr>
        <p:spPr>
          <a:xfrm>
            <a:off x="4572000" y="4606925"/>
            <a:ext cx="3578225" cy="1698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0"/>
              </a:rPr>
              <a:t>ad662d33-6934-459c-a128-bdf0393e0f44</a:t>
            </a:r>
            <a:endParaRPr lang="es-ES" sz="5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ＭＳ Ｐゴシック" charset="0"/>
            </a:endParaRPr>
          </a:p>
        </p:txBody>
      </p:sp>
      <p:sp>
        <p:nvSpPr>
          <p:cNvPr id="74" name="Rectángulo 2"/>
          <p:cNvSpPr>
            <a:spLocks noChangeArrowheads="1"/>
          </p:cNvSpPr>
          <p:nvPr/>
        </p:nvSpPr>
        <p:spPr bwMode="auto">
          <a:xfrm>
            <a:off x="4618038" y="6226175"/>
            <a:ext cx="2849562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700" b="1">
                <a:solidFill>
                  <a:srgbClr val="7F7F7F"/>
                </a:solidFill>
                <a:latin typeface="Arial Narrow" pitchFamily="34" charset="0"/>
              </a:rPr>
              <a:t>Este documento es una representación impresa de un CFDI</a:t>
            </a:r>
          </a:p>
        </p:txBody>
      </p:sp>
      <p:sp>
        <p:nvSpPr>
          <p:cNvPr id="75" name="Rectángulo 16"/>
          <p:cNvSpPr/>
          <p:nvPr/>
        </p:nvSpPr>
        <p:spPr>
          <a:xfrm>
            <a:off x="4633913" y="6415088"/>
            <a:ext cx="428625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44041" name="Agrupar 17"/>
          <p:cNvGrpSpPr>
            <a:grpSpLocks/>
          </p:cNvGrpSpPr>
          <p:nvPr/>
        </p:nvGrpSpPr>
        <p:grpSpPr bwMode="auto">
          <a:xfrm>
            <a:off x="107950" y="1196975"/>
            <a:ext cx="4248150" cy="5545138"/>
            <a:chOff x="2195513" y="19050"/>
            <a:chExt cx="6948487" cy="6865938"/>
          </a:xfrm>
        </p:grpSpPr>
        <p:pic>
          <p:nvPicPr>
            <p:cNvPr id="44052" name="Picture 3" descr="C:\Users\joseluis\AppData\Local\Microsoft\Windows\Temporary Internet Files\Content.Outlook\H5BYMWYV\Comprobante-fiscal-digital-por-Internet (4)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00275" y="26988"/>
              <a:ext cx="6943725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ángulo 19"/>
            <p:cNvSpPr/>
            <p:nvPr/>
          </p:nvSpPr>
          <p:spPr>
            <a:xfrm>
              <a:off x="2195513" y="19050"/>
              <a:ext cx="5400917" cy="475682"/>
            </a:xfrm>
            <a:prstGeom prst="rect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/>
            </a:p>
          </p:txBody>
        </p:sp>
        <p:sp>
          <p:nvSpPr>
            <p:cNvPr id="79" name="Rectángulo 20"/>
            <p:cNvSpPr/>
            <p:nvPr/>
          </p:nvSpPr>
          <p:spPr>
            <a:xfrm>
              <a:off x="7848300" y="524217"/>
              <a:ext cx="750415" cy="161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ángulo 21"/>
            <p:cNvSpPr/>
            <p:nvPr/>
          </p:nvSpPr>
          <p:spPr>
            <a:xfrm>
              <a:off x="8048237" y="689330"/>
              <a:ext cx="750417" cy="161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44056" name="Imagen 4" descr="cedula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19595" y="4365625"/>
              <a:ext cx="1399920" cy="1920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" name="Rectángulo 23"/>
            <p:cNvSpPr/>
            <p:nvPr/>
          </p:nvSpPr>
          <p:spPr>
            <a:xfrm>
              <a:off x="4057272" y="4194043"/>
              <a:ext cx="4962091" cy="2690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IMPRESO POR ROMUALDO PÉREZ HERNÁNDEZ. PEHR7109236Y7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FECHA DE INCLUSIÓN DE LA AUTORIZACIÓN EN LA PÁGINA DE INTERNET DEL SAT: 6 DE MARZO DE 2002.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COMPROBANTES ELABORADOS EL 8 DE MARZO DE 2009.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LA REPRODUCCIÓN NO AUTORIZADA DE ESTE COMPROBANTE CONSTITUYE UN DELITO EN LOS TERMINOS DE LAS DISPOSICIONES FISCALES.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VIGENCIA DEL 8 DE MARZO DE 2009 AL 8 DE MARZO DE 2011.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NÚMERO DE APROBACIÓN DEL SICOFI: 1223720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700">
                <a:solidFill>
                  <a:srgbClr val="595959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altLang="es-ES" sz="700">
                  <a:solidFill>
                    <a:srgbClr val="595959"/>
                  </a:solidFill>
                </a:rPr>
                <a:t>“</a:t>
              </a:r>
              <a:r>
                <a:rPr lang="es-ES" sz="700">
                  <a:solidFill>
                    <a:srgbClr val="595959"/>
                  </a:solidFill>
                </a:rPr>
                <a:t>EFECTOS FISCALES AL PAGO</a:t>
              </a:r>
              <a:r>
                <a:rPr lang="es-ES" altLang="es-ES" sz="700">
                  <a:solidFill>
                    <a:srgbClr val="595959"/>
                  </a:solidFill>
                </a:rPr>
                <a:t>”</a:t>
              </a:r>
              <a:r>
                <a:rPr lang="es-ES" sz="700">
                  <a:solidFill>
                    <a:srgbClr val="595959"/>
                  </a:solidFill>
                </a:rPr>
                <a:t>   		 </a:t>
              </a:r>
              <a:r>
                <a:rPr lang="es-ES" altLang="es-ES" sz="700">
                  <a:solidFill>
                    <a:srgbClr val="595959"/>
                  </a:solidFill>
                </a:rPr>
                <a:t>“</a:t>
              </a:r>
              <a:r>
                <a:rPr lang="es-ES" sz="700">
                  <a:solidFill>
                    <a:srgbClr val="595959"/>
                  </a:solidFill>
                </a:rPr>
                <a:t>PAGO EN UNA SOLA EXHIBICIÓN</a:t>
              </a:r>
              <a:r>
                <a:rPr lang="es-ES" altLang="es-ES" sz="700">
                  <a:solidFill>
                    <a:srgbClr val="595959"/>
                  </a:solidFill>
                </a:rPr>
                <a:t>”</a:t>
              </a:r>
              <a:endParaRPr lang="es-ES" sz="700">
                <a:solidFill>
                  <a:srgbClr val="595959"/>
                </a:solidFill>
              </a:endParaRPr>
            </a:p>
          </p:txBody>
        </p:sp>
        <p:sp>
          <p:nvSpPr>
            <p:cNvPr id="83" name="Rectángulo 24"/>
            <p:cNvSpPr/>
            <p:nvPr/>
          </p:nvSpPr>
          <p:spPr>
            <a:xfrm>
              <a:off x="2268218" y="6598006"/>
              <a:ext cx="6875782" cy="1434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4" name="Rectángulo 25"/>
            <p:cNvSpPr/>
            <p:nvPr/>
          </p:nvSpPr>
          <p:spPr>
            <a:xfrm>
              <a:off x="8053430" y="154679"/>
              <a:ext cx="607603" cy="2358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5" name="Rectángulo 26"/>
            <p:cNvSpPr/>
            <p:nvPr/>
          </p:nvSpPr>
          <p:spPr>
            <a:xfrm>
              <a:off x="2281201" y="543873"/>
              <a:ext cx="4032511" cy="2869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8" name="5 Rectángulo"/>
          <p:cNvSpPr/>
          <p:nvPr/>
        </p:nvSpPr>
        <p:spPr>
          <a:xfrm>
            <a:off x="4778375" y="4933950"/>
            <a:ext cx="846138" cy="968375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89" name="7 Rectángulo"/>
          <p:cNvSpPr/>
          <p:nvPr/>
        </p:nvSpPr>
        <p:spPr>
          <a:xfrm>
            <a:off x="5734050" y="4505325"/>
            <a:ext cx="3071813" cy="655638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90" name="6 Rectángulo"/>
          <p:cNvSpPr/>
          <p:nvPr/>
        </p:nvSpPr>
        <p:spPr>
          <a:xfrm>
            <a:off x="7685088" y="1585913"/>
            <a:ext cx="996950" cy="301625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91" name="5 Rectángulo"/>
          <p:cNvSpPr/>
          <p:nvPr/>
        </p:nvSpPr>
        <p:spPr>
          <a:xfrm>
            <a:off x="4613275" y="4505325"/>
            <a:ext cx="1096963" cy="274638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92" name="7 Rectángulo"/>
          <p:cNvSpPr/>
          <p:nvPr/>
        </p:nvSpPr>
        <p:spPr>
          <a:xfrm>
            <a:off x="5754688" y="5673725"/>
            <a:ext cx="3073400" cy="569913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93" name="6 Rectángulo"/>
          <p:cNvSpPr/>
          <p:nvPr/>
        </p:nvSpPr>
        <p:spPr>
          <a:xfrm>
            <a:off x="7146925" y="1268413"/>
            <a:ext cx="1746250" cy="288925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44048" name="4 Rectángulo"/>
          <p:cNvSpPr>
            <a:spLocks noChangeArrowheads="1"/>
          </p:cNvSpPr>
          <p:nvPr/>
        </p:nvSpPr>
        <p:spPr bwMode="auto">
          <a:xfrm>
            <a:off x="96838" y="115888"/>
            <a:ext cx="21367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3600" b="1">
                <a:latin typeface="Calibri" pitchFamily="34" charset="0"/>
              </a:rPr>
              <a:t>FACTURA</a:t>
            </a:r>
            <a:r>
              <a:rPr lang="es-MX" sz="6000" b="1">
                <a:latin typeface="Calibri" pitchFamily="34" charset="0"/>
              </a:rPr>
              <a:t> </a:t>
            </a:r>
          </a:p>
        </p:txBody>
      </p:sp>
      <p:sp>
        <p:nvSpPr>
          <p:cNvPr id="103" name="5 Rectángulo"/>
          <p:cNvSpPr>
            <a:spLocks noChangeArrowheads="1"/>
          </p:cNvSpPr>
          <p:nvPr/>
        </p:nvSpPr>
        <p:spPr bwMode="auto">
          <a:xfrm>
            <a:off x="2052638" y="333375"/>
            <a:ext cx="2447925" cy="708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Impresor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Autorizado</a:t>
            </a:r>
            <a:endParaRPr lang="es-MX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44050" name="4 Rectángulo"/>
          <p:cNvSpPr>
            <a:spLocks noChangeArrowheads="1"/>
          </p:cNvSpPr>
          <p:nvPr/>
        </p:nvSpPr>
        <p:spPr bwMode="auto">
          <a:xfrm>
            <a:off x="4498975" y="333375"/>
            <a:ext cx="13763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4400" b="1">
                <a:solidFill>
                  <a:srgbClr val="812756"/>
                </a:solidFill>
                <a:latin typeface="Calibri" pitchFamily="34" charset="0"/>
              </a:rPr>
              <a:t>CFDI</a:t>
            </a:r>
            <a:endParaRPr lang="es-MX" sz="7200" b="1">
              <a:solidFill>
                <a:srgbClr val="812756"/>
              </a:solidFill>
              <a:latin typeface="Calibri" pitchFamily="34" charset="0"/>
            </a:endParaRPr>
          </a:p>
        </p:txBody>
      </p:sp>
      <p:sp>
        <p:nvSpPr>
          <p:cNvPr id="44051" name="5 Rectángulo"/>
          <p:cNvSpPr>
            <a:spLocks noChangeArrowheads="1"/>
          </p:cNvSpPr>
          <p:nvPr/>
        </p:nvSpPr>
        <p:spPr bwMode="auto">
          <a:xfrm>
            <a:off x="5754688" y="333375"/>
            <a:ext cx="3255962" cy="706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>
                <a:solidFill>
                  <a:srgbClr val="812756"/>
                </a:solidFill>
                <a:latin typeface="Calibri" pitchFamily="34" charset="0"/>
              </a:rPr>
              <a:t>Representación</a:t>
            </a:r>
          </a:p>
          <a:p>
            <a:r>
              <a:rPr lang="es-MX" sz="2000" b="1">
                <a:solidFill>
                  <a:srgbClr val="812756"/>
                </a:solidFill>
                <a:latin typeface="Calibri" pitchFamily="34" charset="0"/>
              </a:rPr>
              <a:t>impresa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ángulo 10"/>
          <p:cNvSpPr/>
          <p:nvPr/>
        </p:nvSpPr>
        <p:spPr>
          <a:xfrm>
            <a:off x="-107950" y="0"/>
            <a:ext cx="950436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/>
          </a:p>
        </p:txBody>
      </p:sp>
      <p:sp>
        <p:nvSpPr>
          <p:cNvPr id="45059" name="Rectángulo 5"/>
          <p:cNvSpPr>
            <a:spLocks noChangeArrowheads="1"/>
          </p:cNvSpPr>
          <p:nvPr/>
        </p:nvSpPr>
        <p:spPr bwMode="auto">
          <a:xfrm>
            <a:off x="395288" y="2085975"/>
            <a:ext cx="2808287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>
                <a:latin typeface="Calibri" pitchFamily="34" charset="0"/>
              </a:rPr>
              <a:t>CONTPAQ i® </a:t>
            </a:r>
            <a:r>
              <a:rPr lang="es-ES" b="1">
                <a:latin typeface="Calibri" pitchFamily="34" charset="0"/>
              </a:rPr>
              <a:t>aparece en la página del SAT </a:t>
            </a:r>
            <a:r>
              <a:rPr lang="es-ES">
                <a:latin typeface="Calibri" pitchFamily="34" charset="0"/>
              </a:rPr>
              <a:t>dentro de la </a:t>
            </a:r>
            <a:r>
              <a:rPr lang="es-ES" altLang="es-ES" b="1">
                <a:latin typeface="Calibri" pitchFamily="34" charset="0"/>
              </a:rPr>
              <a:t>“</a:t>
            </a:r>
            <a:r>
              <a:rPr lang="es-ES" b="1">
                <a:latin typeface="Calibri" pitchFamily="34" charset="0"/>
              </a:rPr>
              <a:t>Lista de Proveedores Autorizados de Certificación</a:t>
            </a:r>
            <a:r>
              <a:rPr lang="es-ES" altLang="es-ES" b="1">
                <a:latin typeface="Calibri" pitchFamily="34" charset="0"/>
              </a:rPr>
              <a:t>”</a:t>
            </a:r>
            <a:r>
              <a:rPr lang="es-MX" altLang="ja-JP" b="1">
                <a:latin typeface="Calibri" pitchFamily="34" charset="0"/>
                <a:cs typeface="ＭＳ Ｐゴシック"/>
              </a:rPr>
              <a:t>.</a:t>
            </a:r>
            <a:endParaRPr lang="es-ES" altLang="ja-JP" b="1">
              <a:solidFill>
                <a:srgbClr val="1968AC"/>
              </a:solidFill>
              <a:latin typeface="Calibri" pitchFamily="34" charset="0"/>
              <a:cs typeface="ＭＳ Ｐゴシック"/>
            </a:endParaRPr>
          </a:p>
          <a:p>
            <a:pPr lvl="1"/>
            <a:endParaRPr lang="es-ES" sz="1000" b="1">
              <a:solidFill>
                <a:srgbClr val="1968AC"/>
              </a:solidFill>
              <a:latin typeface="Calibri" pitchFamily="34" charset="0"/>
            </a:endParaRPr>
          </a:p>
        </p:txBody>
      </p:sp>
      <p:grpSp>
        <p:nvGrpSpPr>
          <p:cNvPr id="45060" name="16 Grupo"/>
          <p:cNvGrpSpPr>
            <a:grpSpLocks/>
          </p:cNvGrpSpPr>
          <p:nvPr/>
        </p:nvGrpSpPr>
        <p:grpSpPr bwMode="auto">
          <a:xfrm>
            <a:off x="3687763" y="1268413"/>
            <a:ext cx="5924550" cy="5430837"/>
            <a:chOff x="4696531" y="1268760"/>
            <a:chExt cx="5924141" cy="5430966"/>
          </a:xfrm>
        </p:grpSpPr>
        <p:pic>
          <p:nvPicPr>
            <p:cNvPr id="4506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96531" y="2636912"/>
              <a:ext cx="5924141" cy="3528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65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16016" y="1268760"/>
              <a:ext cx="4409105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11 Rectángulo"/>
            <p:cNvSpPr/>
            <p:nvPr/>
          </p:nvSpPr>
          <p:spPr>
            <a:xfrm>
              <a:off x="4715580" y="4796269"/>
              <a:ext cx="3457336" cy="360371"/>
            </a:xfrm>
            <a:prstGeom prst="rect">
              <a:avLst/>
            </a:prstGeom>
            <a:noFill/>
            <a:ln>
              <a:solidFill>
                <a:srgbClr val="A318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 dirty="0"/>
            </a:p>
          </p:txBody>
        </p:sp>
        <p:pic>
          <p:nvPicPr>
            <p:cNvPr id="45067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40152" y="3234174"/>
              <a:ext cx="4285904" cy="2903746"/>
            </a:xfrm>
            <a:prstGeom prst="rect">
              <a:avLst/>
            </a:prstGeom>
            <a:noFill/>
            <a:ln w="28575">
              <a:solidFill>
                <a:srgbClr val="A31858"/>
              </a:solidFill>
              <a:miter lim="800000"/>
              <a:headEnd/>
              <a:tailEnd/>
            </a:ln>
          </p:spPr>
        </p:pic>
        <p:sp>
          <p:nvSpPr>
            <p:cNvPr id="45068" name="14 CuadroTexto"/>
            <p:cNvSpPr txBox="1">
              <a:spLocks noChangeArrowheads="1"/>
            </p:cNvSpPr>
            <p:nvPr/>
          </p:nvSpPr>
          <p:spPr bwMode="auto">
            <a:xfrm>
              <a:off x="5148443" y="6238027"/>
              <a:ext cx="3096131" cy="461699"/>
            </a:xfrm>
            <a:prstGeom prst="rect">
              <a:avLst/>
            </a:prstGeom>
            <a:noFill/>
            <a:ln w="28575">
              <a:solidFill>
                <a:srgbClr val="A31858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2400" b="1">
                  <a:solidFill>
                    <a:srgbClr val="A31858"/>
                  </a:solidFill>
                  <a:ea typeface="ＭＳ Ｐゴシック"/>
                  <a:cs typeface="ＭＳ Ｐゴシック"/>
                </a:rPr>
                <a:t>Autorización 54554</a:t>
              </a:r>
            </a:p>
          </p:txBody>
        </p:sp>
      </p:grp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4687888"/>
            <a:ext cx="25209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77 Flecha derecha"/>
          <p:cNvSpPr/>
          <p:nvPr/>
        </p:nvSpPr>
        <p:spPr>
          <a:xfrm>
            <a:off x="2844800" y="4652963"/>
            <a:ext cx="576263" cy="576262"/>
          </a:xfrm>
          <a:prstGeom prst="rightArrow">
            <a:avLst/>
          </a:prstGeom>
          <a:solidFill>
            <a:srgbClr val="A318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sp>
        <p:nvSpPr>
          <p:cNvPr id="45063" name="1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8351838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MX" sz="36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Tu mejor opción como PAC es CONTPAQ i®</a:t>
            </a:r>
            <a:endParaRPr lang="es-ES" sz="3600" b="1" smtClean="0">
              <a:solidFill>
                <a:srgbClr val="A31858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 txBox="1">
            <a:spLocks/>
          </p:cNvSpPr>
          <p:nvPr/>
        </p:nvSpPr>
        <p:spPr bwMode="auto">
          <a:xfrm>
            <a:off x="592138" y="360363"/>
            <a:ext cx="46085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s-MX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Opciones para emitir CFDI con CONTPAQ i®</a:t>
            </a:r>
          </a:p>
        </p:txBody>
      </p:sp>
      <p:sp>
        <p:nvSpPr>
          <p:cNvPr id="58371" name="CuadroTexto 3"/>
          <p:cNvSpPr txBox="1">
            <a:spLocks noChangeArrowheads="1"/>
          </p:cNvSpPr>
          <p:nvPr/>
        </p:nvSpPr>
        <p:spPr bwMode="auto">
          <a:xfrm>
            <a:off x="1023938" y="4438650"/>
            <a:ext cx="8228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73050" algn="l"/>
              </a:tabLst>
            </a:pPr>
            <a:r>
              <a:rPr lang="es-ES" sz="3000">
                <a:latin typeface="Calibri" pitchFamily="34" charset="0"/>
                <a:ea typeface="ＭＳ Ｐゴシック"/>
                <a:cs typeface="ＭＳ Ｐゴシック"/>
              </a:rPr>
              <a:t>2. Facturación Electrónica por </a:t>
            </a:r>
          </a:p>
          <a:p>
            <a:pPr>
              <a:tabLst>
                <a:tab pos="273050" algn="l"/>
              </a:tabLst>
            </a:pPr>
            <a:r>
              <a:rPr lang="es-ES" sz="3000">
                <a:latin typeface="Calibri" pitchFamily="34" charset="0"/>
                <a:ea typeface="ＭＳ Ｐゴシック"/>
                <a:cs typeface="ＭＳ Ｐゴシック"/>
              </a:rPr>
              <a:t>medios propios a través de nuestro software.</a:t>
            </a:r>
          </a:p>
        </p:txBody>
      </p:sp>
      <p:sp>
        <p:nvSpPr>
          <p:cNvPr id="58372" name="CuadroTexto 27"/>
          <p:cNvSpPr txBox="1">
            <a:spLocks noChangeArrowheads="1"/>
          </p:cNvSpPr>
          <p:nvPr/>
        </p:nvSpPr>
        <p:spPr bwMode="auto">
          <a:xfrm>
            <a:off x="1023938" y="3070225"/>
            <a:ext cx="6696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2425" indent="-352425">
              <a:buFont typeface="Arial" charset="0"/>
              <a:buAutoNum type="arabicPeriod"/>
            </a:pPr>
            <a:r>
              <a:rPr lang="es-ES" sz="3000">
                <a:latin typeface="Calibri" pitchFamily="34" charset="0"/>
                <a:ea typeface="ＭＳ Ｐゴシック"/>
                <a:cs typeface="ＭＳ Ｐゴシック"/>
              </a:rPr>
              <a:t>Servicio de Facturación </a:t>
            </a:r>
          </a:p>
          <a:p>
            <a:pPr marL="352425" indent="-352425"/>
            <a:r>
              <a:rPr lang="es-ES" sz="3000">
                <a:latin typeface="Calibri" pitchFamily="34" charset="0"/>
                <a:ea typeface="ＭＳ Ｐゴシック"/>
                <a:cs typeface="ＭＳ Ｐゴシック"/>
              </a:rPr>
              <a:t>Electrónica gratuita a través de Internet.</a:t>
            </a:r>
          </a:p>
        </p:txBody>
      </p:sp>
      <p:sp>
        <p:nvSpPr>
          <p:cNvPr id="58374" name="Rectángulo 1"/>
          <p:cNvSpPr>
            <a:spLocks noChangeArrowheads="1"/>
          </p:cNvSpPr>
          <p:nvPr/>
        </p:nvSpPr>
        <p:spPr bwMode="auto">
          <a:xfrm>
            <a:off x="879475" y="1700213"/>
            <a:ext cx="64087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s-MX" sz="3000">
                <a:solidFill>
                  <a:srgbClr val="812756"/>
                </a:solidFill>
                <a:latin typeface="Calibri" pitchFamily="34" charset="0"/>
              </a:rPr>
              <a:t>Contamos con las dos opciones autorizadas por el SAT:</a:t>
            </a:r>
            <a:endParaRPr lang="es-ES" sz="3000">
              <a:solidFill>
                <a:srgbClr val="812756"/>
              </a:solidFill>
              <a:latin typeface="Calibri" pitchFamily="34" charset="0"/>
            </a:endParaRPr>
          </a:p>
        </p:txBody>
      </p:sp>
      <p:pic>
        <p:nvPicPr>
          <p:cNvPr id="4608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5250" y="260350"/>
            <a:ext cx="20875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3 Título"/>
          <p:cNvSpPr txBox="1">
            <a:spLocks/>
          </p:cNvSpPr>
          <p:nvPr/>
        </p:nvSpPr>
        <p:spPr bwMode="auto">
          <a:xfrm>
            <a:off x="503238" y="260350"/>
            <a:ext cx="4860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es-MX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Opciones para emitir CFDI con CONTPAQ i®</a:t>
            </a:r>
          </a:p>
        </p:txBody>
      </p:sp>
      <p:sp>
        <p:nvSpPr>
          <p:cNvPr id="48131" name="CuadroTexto 4"/>
          <p:cNvSpPr txBox="1">
            <a:spLocks noChangeArrowheads="1"/>
          </p:cNvSpPr>
          <p:nvPr/>
        </p:nvSpPr>
        <p:spPr bwMode="auto">
          <a:xfrm>
            <a:off x="4716463" y="1966913"/>
            <a:ext cx="360045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400">
                <a:latin typeface="Calibri" pitchFamily="34" charset="0"/>
                <a:ea typeface="ＭＳ Ｐゴシック"/>
                <a:cs typeface="ＭＳ Ｐゴシック"/>
              </a:rPr>
              <a:t>Si decides </a:t>
            </a:r>
            <a:r>
              <a:rPr lang="es-ES" sz="2400" b="1">
                <a:latin typeface="Calibri" pitchFamily="34" charset="0"/>
                <a:ea typeface="ＭＳ Ｐゴシック"/>
                <a:cs typeface="ＭＳ Ｐゴシック"/>
              </a:rPr>
              <a:t>emitir CFDI a través de medios propios</a:t>
            </a:r>
            <a:r>
              <a:rPr lang="es-ES" sz="2400">
                <a:latin typeface="Calibri" pitchFamily="34" charset="0"/>
                <a:ea typeface="ＭＳ Ｐゴシック"/>
                <a:cs typeface="ＭＳ Ｐゴシック"/>
              </a:rPr>
              <a:t>, </a:t>
            </a:r>
            <a:r>
              <a:rPr lang="es-ES" sz="2400" b="1">
                <a:latin typeface="Calibri" pitchFamily="34" charset="0"/>
                <a:ea typeface="ＭＳ Ｐゴシック"/>
                <a:cs typeface="ＭＳ Ｐゴシック"/>
              </a:rPr>
              <a:t>contamos con </a:t>
            </a:r>
            <a:r>
              <a:rPr lang="es-MX" sz="2400" b="1">
                <a:latin typeface="Calibri" pitchFamily="34" charset="0"/>
                <a:ea typeface="ＭＳ Ｐゴシック"/>
                <a:cs typeface="ＭＳ Ｐゴシック"/>
              </a:rPr>
              <a:t>3 sistemas que</a:t>
            </a:r>
            <a:r>
              <a:rPr lang="es-MX" sz="2400">
                <a:latin typeface="Calibri" pitchFamily="34" charset="0"/>
                <a:ea typeface="ＭＳ Ｐゴシック"/>
                <a:cs typeface="ＭＳ Ｐゴシック"/>
              </a:rPr>
              <a:t> además de incluir el módulo de Facturación Electrónica, </a:t>
            </a:r>
            <a:r>
              <a:rPr lang="es-MX" sz="2400" b="1">
                <a:latin typeface="Calibri" pitchFamily="34" charset="0"/>
                <a:ea typeface="ＭＳ Ｐゴシック"/>
                <a:cs typeface="ＭＳ Ｐゴシック"/>
              </a:rPr>
              <a:t>te ayudarán a llevar la administración comercial de tu empresa.</a:t>
            </a:r>
          </a:p>
        </p:txBody>
      </p:sp>
      <p:grpSp>
        <p:nvGrpSpPr>
          <p:cNvPr id="48132" name="Agrupar 1"/>
          <p:cNvGrpSpPr>
            <a:grpSpLocks/>
          </p:cNvGrpSpPr>
          <p:nvPr/>
        </p:nvGrpSpPr>
        <p:grpSpPr bwMode="auto">
          <a:xfrm>
            <a:off x="755650" y="1898650"/>
            <a:ext cx="3287713" cy="3978275"/>
            <a:chOff x="5855642" y="692696"/>
            <a:chExt cx="3324870" cy="4248472"/>
          </a:xfrm>
        </p:grpSpPr>
        <p:sp>
          <p:nvSpPr>
            <p:cNvPr id="48133" name="Text Box 8"/>
            <p:cNvSpPr txBox="1">
              <a:spLocks noChangeArrowheads="1"/>
            </p:cNvSpPr>
            <p:nvPr/>
          </p:nvSpPr>
          <p:spPr bwMode="auto">
            <a:xfrm>
              <a:off x="5855642" y="1412776"/>
              <a:ext cx="3324870" cy="720080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es-MX" sz="1300" b="1">
                  <a:solidFill>
                    <a:schemeClr val="bg1"/>
                  </a:solidFill>
                  <a:ea typeface="ＭＳ Ｐゴシック"/>
                  <a:cs typeface="ＭＳ Ｐゴシック"/>
                </a:rPr>
                <a:t>Diseñado para empresas de comercio en general y para controlar el proceso comercial de las empresas industriales</a:t>
              </a:r>
              <a:endParaRPr lang="es-MX" sz="1300" b="1">
                <a:solidFill>
                  <a:schemeClr val="bg1"/>
                </a:solidFill>
                <a:latin typeface="Calibri" pitchFamily="34" charset="0"/>
                <a:ea typeface="ＭＳ Ｐゴシック"/>
                <a:cs typeface="ＭＳ Ｐゴシック"/>
              </a:endParaRPr>
            </a:p>
          </p:txBody>
        </p:sp>
        <p:pic>
          <p:nvPicPr>
            <p:cNvPr id="48134" name="Imagen 15" descr="logos 2012-09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26398" y="692696"/>
              <a:ext cx="3097596" cy="647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5" name="Text Box 8"/>
            <p:cNvSpPr txBox="1">
              <a:spLocks noChangeArrowheads="1"/>
            </p:cNvSpPr>
            <p:nvPr/>
          </p:nvSpPr>
          <p:spPr bwMode="auto">
            <a:xfrm>
              <a:off x="5868144" y="2924944"/>
              <a:ext cx="3275856" cy="648072"/>
            </a:xfrm>
            <a:prstGeom prst="rect">
              <a:avLst/>
            </a:prstGeom>
            <a:solidFill>
              <a:srgbClr val="6600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lnSpc>
                  <a:spcPct val="90000"/>
                </a:lnSpc>
              </a:pPr>
              <a:r>
                <a:rPr lang="es-MX" sz="1400" b="1">
                  <a:solidFill>
                    <a:schemeClr val="bg1"/>
                  </a:solidFill>
                  <a:ea typeface="ＭＳ Ｐゴシック"/>
                  <a:cs typeface="ＭＳ Ｐゴシック"/>
                </a:rPr>
                <a:t>Diseñado para empresas y personas físicas dedicadas al servicio</a:t>
              </a:r>
              <a:r>
                <a:rPr lang="es-MX" sz="1400" b="1">
                  <a:solidFill>
                    <a:schemeClr val="bg1"/>
                  </a:solidFill>
                  <a:latin typeface="Calibri" pitchFamily="34" charset="0"/>
                  <a:ea typeface="ＭＳ Ｐゴシック"/>
                  <a:cs typeface="ＭＳ Ｐゴシック"/>
                </a:rPr>
                <a:t> </a:t>
              </a:r>
            </a:p>
            <a:p>
              <a:pPr algn="r">
                <a:lnSpc>
                  <a:spcPct val="90000"/>
                </a:lnSpc>
              </a:pPr>
              <a:endParaRPr lang="es-MX" sz="1400" b="1">
                <a:solidFill>
                  <a:schemeClr val="bg1"/>
                </a:solidFill>
                <a:latin typeface="Calibri" pitchFamily="34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48136" name="Text Box 8"/>
            <p:cNvSpPr txBox="1">
              <a:spLocks noChangeArrowheads="1"/>
            </p:cNvSpPr>
            <p:nvPr/>
          </p:nvSpPr>
          <p:spPr bwMode="auto">
            <a:xfrm>
              <a:off x="5868344" y="4293419"/>
              <a:ext cx="3275648" cy="647749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es-MX" sz="1400" b="1">
                  <a:solidFill>
                    <a:srgbClr val="7F7F7F"/>
                  </a:solidFill>
                  <a:ea typeface="ＭＳ Ｐゴシック"/>
                  <a:cs typeface="Arial" charset="0"/>
                </a:rPr>
                <a:t>Diseñado para empresas de comercio con venta al detalle. </a:t>
              </a:r>
            </a:p>
            <a:p>
              <a:pPr algn="r"/>
              <a:r>
                <a:rPr lang="es-MX" sz="1400" b="1">
                  <a:solidFill>
                    <a:srgbClr val="7F7F7F"/>
                  </a:solidFill>
                  <a:latin typeface="Calibri" pitchFamily="34" charset="0"/>
                  <a:ea typeface="ＭＳ Ｐゴシック"/>
                  <a:cs typeface="Arial" charset="0"/>
                </a:rPr>
                <a:t> </a:t>
              </a:r>
            </a:p>
          </p:txBody>
        </p:sp>
        <p:pic>
          <p:nvPicPr>
            <p:cNvPr id="48137" name="Imagen 16" descr="logos 2012-07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88746" y="2132856"/>
              <a:ext cx="3063240" cy="686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38" name="Imagen 17" descr="logos 2012-04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27650" y="3636764"/>
              <a:ext cx="2952328" cy="656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3 Título"/>
          <p:cNvSpPr txBox="1">
            <a:spLocks/>
          </p:cNvSpPr>
          <p:nvPr/>
        </p:nvSpPr>
        <p:spPr bwMode="auto">
          <a:xfrm>
            <a:off x="501650" y="0"/>
            <a:ext cx="77422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es-MX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Opciones para emitir CFDI con CONTPAQ i®</a:t>
            </a:r>
          </a:p>
        </p:txBody>
      </p:sp>
      <p:graphicFrame>
        <p:nvGraphicFramePr>
          <p:cNvPr id="60469" name="Group 53"/>
          <p:cNvGraphicFramePr>
            <a:graphicFrameLocks noGrp="1"/>
          </p:cNvGraphicFramePr>
          <p:nvPr/>
        </p:nvGraphicFramePr>
        <p:xfrm>
          <a:off x="468313" y="1052513"/>
          <a:ext cx="8174037" cy="4238625"/>
        </p:xfrm>
        <a:graphic>
          <a:graphicData uri="http://schemas.openxmlformats.org/drawingml/2006/table">
            <a:tbl>
              <a:tblPr/>
              <a:tblGrid>
                <a:gridCol w="2190750"/>
                <a:gridCol w="1770062"/>
                <a:gridCol w="1944688"/>
                <a:gridCol w="2268537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ADMINPAQ®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CONTPAQ i® FACTURA ELECTRÓNICA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CONTPAQ i®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PUNTO DE VENTA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66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Facturación Electrónica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Inventarios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No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CxC (clientes)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CxP (Proveedores)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No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No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Almacén Digital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Compras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Sí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No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No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97" name="Rectángulo 17"/>
          <p:cNvSpPr>
            <a:spLocks noChangeArrowheads="1"/>
          </p:cNvSpPr>
          <p:nvPr/>
        </p:nvSpPr>
        <p:spPr bwMode="auto">
          <a:xfrm>
            <a:off x="611188" y="5589588"/>
            <a:ext cx="4537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s-MX" sz="2200" b="1">
                <a:solidFill>
                  <a:srgbClr val="A31858"/>
                </a:solidFill>
                <a:latin typeface="Calibri" pitchFamily="34" charset="0"/>
              </a:rPr>
              <a:t>Con CONTPAQ i® tú puedes elegir </a:t>
            </a:r>
          </a:p>
          <a:p>
            <a:pPr algn="ctr">
              <a:buFont typeface="Arial" charset="0"/>
              <a:buNone/>
            </a:pPr>
            <a:r>
              <a:rPr lang="es-MX" sz="2200" b="1">
                <a:solidFill>
                  <a:srgbClr val="A31858"/>
                </a:solidFill>
                <a:latin typeface="Calibri" pitchFamily="34" charset="0"/>
              </a:rPr>
              <a:t>cualquiera de estas opciones</a:t>
            </a:r>
            <a:endParaRPr lang="es-ES" sz="2200" b="1">
              <a:solidFill>
                <a:srgbClr val="A31858"/>
              </a:solidFill>
              <a:latin typeface="Calibri" pitchFamily="34" charset="0"/>
            </a:endParaRPr>
          </a:p>
        </p:txBody>
      </p:sp>
      <p:sp>
        <p:nvSpPr>
          <p:cNvPr id="49198" name="CuadroTexto 7"/>
          <p:cNvSpPr txBox="1">
            <a:spLocks noChangeArrowheads="1"/>
          </p:cNvSpPr>
          <p:nvPr/>
        </p:nvSpPr>
        <p:spPr bwMode="auto">
          <a:xfrm>
            <a:off x="107950" y="1425575"/>
            <a:ext cx="8891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ES" sz="2000" b="1">
              <a:solidFill>
                <a:srgbClr val="A31858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ítulo 2"/>
          <p:cNvSpPr txBox="1">
            <a:spLocks/>
          </p:cNvSpPr>
          <p:nvPr/>
        </p:nvSpPr>
        <p:spPr bwMode="auto">
          <a:xfrm>
            <a:off x="468313" y="619125"/>
            <a:ext cx="8280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s-ES" sz="5000" b="1">
                <a:solidFill>
                  <a:srgbClr val="812756"/>
                </a:solidFill>
                <a:latin typeface="Calibri" pitchFamily="34" charset="0"/>
                <a:ea typeface="ＭＳ Ｐゴシック"/>
                <a:cs typeface="ＭＳ Ｐゴシック"/>
              </a:rPr>
              <a:t>¿Cómo aprovechar la información del XML?</a:t>
            </a:r>
          </a:p>
          <a:p>
            <a:pPr algn="ctr">
              <a:lnSpc>
                <a:spcPct val="90000"/>
              </a:lnSpc>
            </a:pPr>
            <a:endParaRPr lang="es-ES" sz="5000" b="1">
              <a:solidFill>
                <a:srgbClr val="812756"/>
              </a:solidFill>
              <a:latin typeface="Calibri" pitchFamily="34" charset="0"/>
              <a:ea typeface="ＭＳ Ｐゴシック"/>
              <a:cs typeface="ＭＳ Ｐゴシック"/>
            </a:endParaRPr>
          </a:p>
          <a:p>
            <a:pPr algn="ctr">
              <a:lnSpc>
                <a:spcPct val="90000"/>
              </a:lnSpc>
            </a:pPr>
            <a:r>
              <a:rPr lang="es-ES" sz="5000" b="1">
                <a:solidFill>
                  <a:srgbClr val="812756"/>
                </a:solidFill>
                <a:latin typeface="Calibri" pitchFamily="34" charset="0"/>
                <a:ea typeface="ＭＳ Ｐゴシック"/>
                <a:cs typeface="ＭＳ Ｐゴシック"/>
              </a:rPr>
              <a:t>¿Cómo automatizar y digitalizar los </a:t>
            </a:r>
          </a:p>
          <a:p>
            <a:pPr algn="ctr">
              <a:lnSpc>
                <a:spcPct val="90000"/>
              </a:lnSpc>
            </a:pPr>
            <a:r>
              <a:rPr lang="es-ES" sz="5000" b="1">
                <a:solidFill>
                  <a:srgbClr val="812756"/>
                </a:solidFill>
                <a:latin typeface="Calibri" pitchFamily="34" charset="0"/>
                <a:ea typeface="ＭＳ Ｐゴシック"/>
                <a:cs typeface="ＭＳ Ｐゴシック"/>
              </a:rPr>
              <a:t>procesos de tu empresa?</a:t>
            </a:r>
          </a:p>
        </p:txBody>
      </p:sp>
      <p:pic>
        <p:nvPicPr>
          <p:cNvPr id="51203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661025"/>
            <a:ext cx="9096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3 Título"/>
          <p:cNvSpPr txBox="1">
            <a:spLocks/>
          </p:cNvSpPr>
          <p:nvPr/>
        </p:nvSpPr>
        <p:spPr bwMode="auto">
          <a:xfrm>
            <a:off x="438150" y="-26988"/>
            <a:ext cx="4860925" cy="98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es-ES" sz="3200" b="1">
                <a:solidFill>
                  <a:srgbClr val="812756"/>
                </a:solidFill>
                <a:latin typeface="Calibri" pitchFamily="34" charset="0"/>
                <a:ea typeface="ＭＳ Ｐゴシック"/>
                <a:cs typeface="ＭＳ Ｐゴシック"/>
              </a:rPr>
              <a:t>¿Qué es el XML?</a:t>
            </a:r>
            <a:endParaRPr lang="es-MX" sz="3200" b="1">
              <a:solidFill>
                <a:srgbClr val="812756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1" name="Imagen 1" descr="xml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2863" y="2714625"/>
            <a:ext cx="160178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CuadroTexto 9"/>
          <p:cNvSpPr txBox="1">
            <a:spLocks noChangeArrowheads="1"/>
          </p:cNvSpPr>
          <p:nvPr/>
        </p:nvSpPr>
        <p:spPr bwMode="auto">
          <a:xfrm>
            <a:off x="468313" y="908050"/>
            <a:ext cx="82026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0700" lvl="1" indent="-342900" algn="ctr">
              <a:buFont typeface="Arial" charset="0"/>
              <a:buNone/>
            </a:pPr>
            <a:r>
              <a:rPr lang="es-MX" sz="3000">
                <a:latin typeface="Calibri" pitchFamily="34" charset="0"/>
                <a:ea typeface="ＭＳ Ｐゴシック"/>
                <a:cs typeface="ＭＳ Ｐゴシック"/>
              </a:rPr>
              <a:t>Es el esquema del archivo que le da </a:t>
            </a:r>
            <a:r>
              <a:rPr lang="es-MX" sz="3000" b="1">
                <a:latin typeface="Calibri" pitchFamily="34" charset="0"/>
                <a:ea typeface="ＭＳ Ｐゴシック"/>
                <a:cs typeface="ＭＳ Ｐゴシック"/>
              </a:rPr>
              <a:t>origen a un comprobante fiscal digital.</a:t>
            </a:r>
            <a:endParaRPr lang="es-ES" sz="3000" b="1">
              <a:latin typeface="Calibri" pitchFamily="34" charset="0"/>
              <a:ea typeface="ＭＳ Ｐゴシック"/>
              <a:cs typeface="ＭＳ Ｐゴシック"/>
            </a:endParaRPr>
          </a:p>
        </p:txBody>
      </p:sp>
      <p:grpSp>
        <p:nvGrpSpPr>
          <p:cNvPr id="13" name="Agrupar 2"/>
          <p:cNvGrpSpPr>
            <a:grpSpLocks/>
          </p:cNvGrpSpPr>
          <p:nvPr/>
        </p:nvGrpSpPr>
        <p:grpSpPr bwMode="auto">
          <a:xfrm>
            <a:off x="6300788" y="2852738"/>
            <a:ext cx="1871662" cy="2303462"/>
            <a:chOff x="6588794" y="2292824"/>
            <a:chExt cx="2447999" cy="2812087"/>
          </a:xfrm>
        </p:grpSpPr>
        <p:sp>
          <p:nvSpPr>
            <p:cNvPr id="53264" name="5 Rectángulo"/>
            <p:cNvSpPr>
              <a:spLocks noChangeArrowheads="1"/>
            </p:cNvSpPr>
            <p:nvPr/>
          </p:nvSpPr>
          <p:spPr bwMode="auto">
            <a:xfrm>
              <a:off x="6588794" y="2292824"/>
              <a:ext cx="2447999" cy="782966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b="1">
                  <a:latin typeface="Calibri" pitchFamily="34" charset="0"/>
                </a:rPr>
                <a:t>Representación </a:t>
              </a:r>
            </a:p>
            <a:p>
              <a:pPr algn="ctr"/>
              <a:r>
                <a:rPr lang="es-MX" b="1">
                  <a:latin typeface="Calibri" pitchFamily="34" charset="0"/>
                </a:rPr>
                <a:t>Impresa </a:t>
              </a:r>
            </a:p>
          </p:txBody>
        </p:sp>
        <p:pic>
          <p:nvPicPr>
            <p:cNvPr id="53265" name="Picture 3" descr="C:\Users\joseluis\AppData\Local\Microsoft\Windows\Temporary Internet Files\Content.Outlook\H5BYMWYV\Comprobante-fiscal-digital-por-Internet (4)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153006" y="3259481"/>
              <a:ext cx="1472778" cy="1845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4 Rectángulo"/>
          <p:cNvSpPr>
            <a:spLocks noChangeArrowheads="1"/>
          </p:cNvSpPr>
          <p:nvPr/>
        </p:nvSpPr>
        <p:spPr bwMode="auto">
          <a:xfrm>
            <a:off x="6229350" y="2205038"/>
            <a:ext cx="1871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800" b="1">
                <a:solidFill>
                  <a:srgbClr val="0D0D0D"/>
                </a:solidFill>
                <a:latin typeface="Calibri" pitchFamily="34" charset="0"/>
              </a:rPr>
              <a:t>CFDI</a:t>
            </a:r>
            <a:r>
              <a:rPr lang="es-MX" sz="4000">
                <a:solidFill>
                  <a:srgbClr val="0D0D0D"/>
                </a:solidFill>
                <a:latin typeface="Calibri" pitchFamily="34" charset="0"/>
              </a:rPr>
              <a:t> </a:t>
            </a:r>
            <a:endParaRPr lang="es-MX" sz="4000">
              <a:latin typeface="Calibri" pitchFamily="34" charset="0"/>
            </a:endParaRPr>
          </a:p>
        </p:txBody>
      </p:sp>
      <p:sp>
        <p:nvSpPr>
          <p:cNvPr id="17" name="Flecha derecha 21"/>
          <p:cNvSpPr>
            <a:spLocks noChangeArrowheads="1"/>
          </p:cNvSpPr>
          <p:nvPr/>
        </p:nvSpPr>
        <p:spPr bwMode="auto">
          <a:xfrm>
            <a:off x="3060700" y="3698875"/>
            <a:ext cx="647700" cy="3778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31858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8" name="Flecha derecha 22"/>
          <p:cNvSpPr>
            <a:spLocks noChangeArrowheads="1"/>
          </p:cNvSpPr>
          <p:nvPr/>
        </p:nvSpPr>
        <p:spPr bwMode="auto">
          <a:xfrm>
            <a:off x="5726113" y="3698875"/>
            <a:ext cx="719137" cy="377825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A31858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0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852863" y="3589338"/>
            <a:ext cx="1655762" cy="2479675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>
            <a:lvl1pPr marL="442913" indent="-4429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&lt;?xml version=</a:t>
            </a:r>
            <a:r>
              <a:rPr lang="en-US" altLang="es-ES" sz="1000" smtClean="0">
                <a:solidFill>
                  <a:srgbClr val="984807"/>
                </a:solidFill>
              </a:rPr>
              <a:t>“</a:t>
            </a:r>
            <a:r>
              <a:rPr lang="en-US" sz="1000" smtClean="0">
                <a:solidFill>
                  <a:srgbClr val="984807"/>
                </a:solidFill>
              </a:rPr>
              <a:t>3.0"?&gt;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&lt;cliente&gt;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&lt;nombre&gt;</a:t>
            </a:r>
            <a:r>
              <a:rPr lang="en-US" sz="1000" b="1" smtClean="0">
                <a:solidFill>
                  <a:schemeClr val="tx2"/>
                </a:solidFill>
              </a:rPr>
              <a:t>Juan</a:t>
            </a:r>
            <a:r>
              <a:rPr lang="en-US" sz="1000" smtClean="0">
                <a:solidFill>
                  <a:srgbClr val="984807"/>
                </a:solidFill>
              </a:rPr>
              <a:t>&lt;/nombre&gt;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&lt;apellido&gt;</a:t>
            </a:r>
            <a:r>
              <a:rPr lang="en-US" sz="1000" b="1" smtClean="0">
                <a:solidFill>
                  <a:schemeClr val="tx2"/>
                </a:solidFill>
              </a:rPr>
              <a:t>Pérez</a:t>
            </a:r>
            <a:r>
              <a:rPr lang="en-US" sz="1000" smtClean="0">
                <a:solidFill>
                  <a:srgbClr val="984807"/>
                </a:solidFill>
              </a:rPr>
              <a:t>&lt;/apellido&gt;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&lt;año&gt;</a:t>
            </a:r>
            <a:r>
              <a:rPr lang="en-US" sz="1000" b="1" smtClean="0">
                <a:solidFill>
                  <a:schemeClr val="tx2"/>
                </a:solidFill>
              </a:rPr>
              <a:t>1975</a:t>
            </a:r>
            <a:r>
              <a:rPr lang="en-US" sz="1000" smtClean="0">
                <a:solidFill>
                  <a:srgbClr val="984807"/>
                </a:solidFill>
                <a:latin typeface="Calibri" pitchFamily="34" charset="0"/>
              </a:rPr>
              <a:t>&lt;/año&gt;</a:t>
            </a:r>
            <a:endParaRPr lang="en-US" sz="1000" smtClean="0">
              <a:solidFill>
                <a:srgbClr val="984807"/>
              </a:solidFill>
            </a:endParaRP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&lt;mes&gt;</a:t>
            </a:r>
            <a:r>
              <a:rPr lang="en-US" sz="1000" b="1" smtClean="0">
                <a:solidFill>
                  <a:schemeClr val="tx2"/>
                </a:solidFill>
                <a:latin typeface="Calibri" pitchFamily="34" charset="0"/>
              </a:rPr>
              <a:t>Mayo</a:t>
            </a:r>
            <a:r>
              <a:rPr lang="en-US" sz="1000" smtClean="0">
                <a:solidFill>
                  <a:srgbClr val="984807"/>
                </a:solidFill>
                <a:latin typeface="Calibri" pitchFamily="34" charset="0"/>
              </a:rPr>
              <a:t>&lt;/mes&gt;</a:t>
            </a:r>
            <a:endParaRPr lang="en-US" sz="1000" smtClean="0">
              <a:solidFill>
                <a:srgbClr val="984807"/>
              </a:solidFill>
            </a:endParaRP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&lt;dia&gt;</a:t>
            </a:r>
            <a:r>
              <a:rPr lang="en-US" sz="1000" b="1" smtClean="0">
                <a:solidFill>
                  <a:schemeClr val="tx2"/>
                </a:solidFill>
              </a:rPr>
              <a:t>22</a:t>
            </a:r>
            <a:r>
              <a:rPr lang="en-US" sz="1000" smtClean="0">
                <a:solidFill>
                  <a:srgbClr val="984807"/>
                </a:solidFill>
              </a:rPr>
              <a:t>&lt;/dia&gt;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    &lt;edad&gt;</a:t>
            </a:r>
            <a:r>
              <a:rPr lang="en-US" sz="1000" b="1" smtClean="0">
                <a:solidFill>
                  <a:schemeClr val="tx2"/>
                </a:solidFill>
              </a:rPr>
              <a:t>35</a:t>
            </a:r>
            <a:r>
              <a:rPr lang="en-US" sz="1000" smtClean="0">
                <a:solidFill>
                  <a:srgbClr val="984807"/>
                </a:solidFill>
              </a:rPr>
              <a:t>&lt;/edad&gt;</a:t>
            </a:r>
          </a:p>
          <a:p>
            <a:pPr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1000" smtClean="0">
                <a:solidFill>
                  <a:srgbClr val="984807"/>
                </a:solidFill>
              </a:rPr>
              <a:t>&lt;/cliente&gt;</a:t>
            </a:r>
            <a:endParaRPr lang="es-MX" sz="1000" smtClean="0">
              <a:solidFill>
                <a:srgbClr val="984807"/>
              </a:solidFill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073150" y="3070225"/>
            <a:ext cx="1057275" cy="366713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/>
          <a:p>
            <a:pPr marL="442913" indent="-442913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b="1" kern="0" dirty="0">
                <a:solidFill>
                  <a:schemeClr val="tx2"/>
                </a:solidFill>
                <a:latin typeface="Calibri"/>
                <a:ea typeface="ＭＳ Ｐゴシック" charset="0"/>
                <a:cs typeface="Calibri"/>
              </a:rPr>
              <a:t>Juan</a:t>
            </a:r>
            <a:endParaRPr lang="es-MX" b="1" i="1" kern="0" dirty="0">
              <a:solidFill>
                <a:schemeClr val="accent6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325563" y="4067175"/>
            <a:ext cx="1254125" cy="366713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>
            <a:lvl1pPr marL="442913" indent="-4429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sz="1800" b="1" smtClean="0">
                <a:solidFill>
                  <a:schemeClr val="tx2"/>
                </a:solidFill>
                <a:latin typeface="Calibri" pitchFamily="34" charset="0"/>
              </a:rPr>
              <a:t>Pérez</a:t>
            </a:r>
            <a:endParaRPr lang="es-MX" sz="1800" b="1" i="1" smtClean="0">
              <a:solidFill>
                <a:srgbClr val="984807"/>
              </a:solidFill>
              <a:latin typeface="Calibri" pitchFamily="34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260600" y="3060700"/>
            <a:ext cx="584200" cy="366713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/>
          <a:p>
            <a:pPr marL="442913" indent="-442913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b="1" kern="0" dirty="0">
                <a:solidFill>
                  <a:schemeClr val="tx2"/>
                </a:solidFill>
                <a:latin typeface="Calibri"/>
                <a:ea typeface="ＭＳ Ｐゴシック" charset="0"/>
                <a:cs typeface="Calibri"/>
              </a:rPr>
              <a:t>22</a:t>
            </a:r>
            <a:endParaRPr lang="es-MX" b="1" kern="0" dirty="0">
              <a:solidFill>
                <a:schemeClr val="accent6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931988" y="3579813"/>
            <a:ext cx="760412" cy="368300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/>
          <a:p>
            <a:pPr marL="442913" indent="-442913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b="1" kern="0" dirty="0">
                <a:solidFill>
                  <a:schemeClr val="tx2"/>
                </a:solidFill>
                <a:latin typeface="Calibri"/>
                <a:ea typeface="ＭＳ Ｐゴシック" charset="0"/>
                <a:cs typeface="Calibri"/>
              </a:rPr>
              <a:t>1975</a:t>
            </a:r>
            <a:endParaRPr lang="es-MX" b="1" kern="0" dirty="0">
              <a:solidFill>
                <a:schemeClr val="accent6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979488" y="3563938"/>
            <a:ext cx="849312" cy="368300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/>
          <a:p>
            <a:pPr marL="442913" indent="-442913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b="1" kern="0" dirty="0">
                <a:solidFill>
                  <a:schemeClr val="tx2"/>
                </a:solidFill>
                <a:latin typeface="Calibri"/>
                <a:ea typeface="ＭＳ Ｐゴシック" charset="0"/>
                <a:cs typeface="Calibri"/>
              </a:rPr>
              <a:t>Mayo</a:t>
            </a:r>
            <a:endParaRPr lang="es-MX" b="1" i="1" kern="0" dirty="0">
              <a:solidFill>
                <a:schemeClr val="accent6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676400" y="4572000"/>
            <a:ext cx="584200" cy="368300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39998"/>
              </a:srgbClr>
            </a:outerShdw>
          </a:effectLst>
          <a:extLst/>
        </p:spPr>
        <p:txBody>
          <a:bodyPr>
            <a:spAutoFit/>
          </a:bodyPr>
          <a:lstStyle/>
          <a:p>
            <a:pPr marL="442913" indent="-442913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s-MX" b="1" kern="0" dirty="0">
                <a:solidFill>
                  <a:schemeClr val="tx2"/>
                </a:solidFill>
                <a:latin typeface="Calibri"/>
                <a:ea typeface="ＭＳ Ｐゴシック" charset="0"/>
                <a:cs typeface="Calibri"/>
              </a:rPr>
              <a:t>35</a:t>
            </a:r>
            <a:endParaRPr lang="es-MX" b="1" kern="0" dirty="0">
              <a:solidFill>
                <a:schemeClr val="accent6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ítulo 1"/>
          <p:cNvSpPr>
            <a:spLocks noGrp="1"/>
          </p:cNvSpPr>
          <p:nvPr>
            <p:ph type="title"/>
          </p:nvPr>
        </p:nvSpPr>
        <p:spPr>
          <a:xfrm>
            <a:off x="536575" y="260350"/>
            <a:ext cx="4860925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Almacenamiento del XML</a:t>
            </a:r>
          </a:p>
        </p:txBody>
      </p:sp>
      <p:sp>
        <p:nvSpPr>
          <p:cNvPr id="55299" name="CuadroTexto 9"/>
          <p:cNvSpPr txBox="1">
            <a:spLocks noChangeArrowheads="1"/>
          </p:cNvSpPr>
          <p:nvPr/>
        </p:nvSpPr>
        <p:spPr bwMode="auto">
          <a:xfrm>
            <a:off x="682625" y="1314450"/>
            <a:ext cx="734536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lvl="1"/>
            <a:r>
              <a:rPr lang="es-MX" sz="2300">
                <a:latin typeface="Calibri" pitchFamily="34" charset="0"/>
                <a:ea typeface="ＭＳ Ｐゴシック"/>
                <a:cs typeface="ＭＳ Ｐゴシック"/>
              </a:rPr>
              <a:t>Como contribuyentes </a:t>
            </a:r>
            <a:r>
              <a:rPr lang="es-MX" sz="2300" b="1">
                <a:latin typeface="Calibri" pitchFamily="34" charset="0"/>
                <a:ea typeface="ＭＳ Ｐゴシック"/>
                <a:cs typeface="ＭＳ Ｐゴシック"/>
              </a:rPr>
              <a:t>tenemos obligaciones fiscales en la recepción del XML</a:t>
            </a:r>
            <a:r>
              <a:rPr lang="es-MX" sz="2300">
                <a:latin typeface="Calibri" pitchFamily="34" charset="0"/>
                <a:ea typeface="ＭＳ Ｐゴシック"/>
                <a:cs typeface="ＭＳ Ｐゴシック"/>
              </a:rPr>
              <a:t>:</a:t>
            </a:r>
          </a:p>
        </p:txBody>
      </p:sp>
      <p:pic>
        <p:nvPicPr>
          <p:cNvPr id="55300" name="Imagen 29" descr="(X)FTC-CJA-OFICI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349500"/>
            <a:ext cx="251936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Flecha abajo 2"/>
          <p:cNvSpPr/>
          <p:nvPr/>
        </p:nvSpPr>
        <p:spPr>
          <a:xfrm>
            <a:off x="2841625" y="3760788"/>
            <a:ext cx="431800" cy="576262"/>
          </a:xfrm>
          <a:prstGeom prst="downArrow">
            <a:avLst/>
          </a:prstGeom>
          <a:solidFill>
            <a:srgbClr val="A31858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32" name="Rectángulo 3"/>
          <p:cNvSpPr>
            <a:spLocks noChangeArrowheads="1"/>
          </p:cNvSpPr>
          <p:nvPr/>
        </p:nvSpPr>
        <p:spPr bwMode="auto">
          <a:xfrm>
            <a:off x="1252538" y="4265613"/>
            <a:ext cx="36083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177800" lvl="1" algn="ctr"/>
            <a:r>
              <a:rPr lang="es-MX" sz="3600" b="1">
                <a:latin typeface="Calibri" pitchFamily="34" charset="0"/>
              </a:rPr>
              <a:t>Almacenamiento</a:t>
            </a:r>
          </a:p>
          <a:p>
            <a:pPr marL="177800" lvl="1" algn="ctr"/>
            <a:r>
              <a:rPr lang="es-MX" sz="3600" b="1">
                <a:latin typeface="Calibri" pitchFamily="34" charset="0"/>
              </a:rPr>
              <a:t>Contabilización</a:t>
            </a:r>
            <a:endParaRPr lang="es-ES" sz="3600" b="1">
              <a:latin typeface="Calibri" pitchFamily="34" charset="0"/>
            </a:endParaRPr>
          </a:p>
        </p:txBody>
      </p:sp>
      <p:sp>
        <p:nvSpPr>
          <p:cNvPr id="33" name="Rectángulo 4"/>
          <p:cNvSpPr>
            <a:spLocks noChangeArrowheads="1"/>
          </p:cNvSpPr>
          <p:nvPr/>
        </p:nvSpPr>
        <p:spPr bwMode="auto">
          <a:xfrm>
            <a:off x="1617663" y="2465388"/>
            <a:ext cx="2736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lvl="1" algn="ctr"/>
            <a:r>
              <a:rPr lang="es-MX" sz="3600" b="1">
                <a:latin typeface="Calibri" pitchFamily="34" charset="0"/>
              </a:rPr>
              <a:t>Recepción</a:t>
            </a:r>
          </a:p>
          <a:p>
            <a:pPr marL="177800" lvl="1" algn="ctr"/>
            <a:r>
              <a:rPr lang="es-MX" sz="3600" b="1">
                <a:latin typeface="Calibri" pitchFamily="34" charset="0"/>
              </a:rPr>
              <a:t>Validación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 autoUpdateAnimBg="0"/>
      <p:bldP spid="32" grpId="0" autoUpdateAnimBg="0"/>
      <p:bldP spid="3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ítulo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4860925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Almacenamiento del XML</a:t>
            </a:r>
          </a:p>
        </p:txBody>
      </p:sp>
      <p:graphicFrame>
        <p:nvGraphicFramePr>
          <p:cNvPr id="11" name="Diagrama 2"/>
          <p:cNvGraphicFramePr/>
          <p:nvPr/>
        </p:nvGraphicFramePr>
        <p:xfrm>
          <a:off x="631387" y="1631588"/>
          <a:ext cx="5431813" cy="3663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CuadroTexto 6"/>
          <p:cNvSpPr txBox="1">
            <a:spLocks noChangeArrowheads="1"/>
          </p:cNvSpPr>
          <p:nvPr/>
        </p:nvSpPr>
        <p:spPr bwMode="auto">
          <a:xfrm>
            <a:off x="1282700" y="3933825"/>
            <a:ext cx="2441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Administración del XML</a:t>
            </a:r>
          </a:p>
        </p:txBody>
      </p:sp>
      <p:sp>
        <p:nvSpPr>
          <p:cNvPr id="13" name="CuadroTexto 7"/>
          <p:cNvSpPr txBox="1">
            <a:spLocks noChangeArrowheads="1"/>
          </p:cNvSpPr>
          <p:nvPr/>
        </p:nvSpPr>
        <p:spPr bwMode="auto">
          <a:xfrm>
            <a:off x="5653088" y="2708275"/>
            <a:ext cx="32400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Digitalización</a:t>
            </a:r>
          </a:p>
          <a:p>
            <a:pPr algn="ctr"/>
            <a:r>
              <a:rPr lang="es-ES" sz="28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de procesos </a:t>
            </a:r>
          </a:p>
          <a:p>
            <a:pPr algn="ctr"/>
            <a:r>
              <a:rPr lang="es-ES" sz="28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empresariales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Marcador de contenido 2"/>
          <p:cNvSpPr>
            <a:spLocks noGrp="1"/>
          </p:cNvSpPr>
          <p:nvPr>
            <p:ph idx="1"/>
          </p:nvPr>
        </p:nvSpPr>
        <p:spPr>
          <a:xfrm>
            <a:off x="395288" y="331788"/>
            <a:ext cx="7775575" cy="8651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s-ES" sz="3500" smtClean="0">
                <a:solidFill>
                  <a:srgbClr val="FAF517"/>
                </a:solidFill>
                <a:ea typeface="ＭＳ Ｐゴシック"/>
                <a:cs typeface="ＭＳ Ｐゴシック"/>
              </a:rPr>
              <a:t>Digitalizarte </a:t>
            </a:r>
            <a:r>
              <a:rPr lang="es-ES" sz="3500" b="1" i="1" smtClean="0">
                <a:solidFill>
                  <a:srgbClr val="FAF517"/>
                </a:solidFill>
                <a:ea typeface="ＭＳ Ｐゴシック"/>
                <a:cs typeface="ＭＳ Ｐゴシック"/>
              </a:rPr>
              <a:t>significa cambiar</a:t>
            </a:r>
            <a:r>
              <a:rPr lang="es-ES" sz="3500" smtClean="0">
                <a:solidFill>
                  <a:srgbClr val="FAF517"/>
                </a:solidFill>
                <a:ea typeface="ＭＳ Ｐゴシック"/>
                <a:cs typeface="ＭＳ Ｐゴシック"/>
              </a:rPr>
              <a:t>… </a:t>
            </a:r>
          </a:p>
          <a:p>
            <a:pPr marL="0" indent="0" eaLnBrk="1" hangingPunct="1">
              <a:buFont typeface="Arial" charset="0"/>
              <a:buNone/>
            </a:pPr>
            <a:r>
              <a:rPr lang="es-ES" sz="3500" b="1" smtClean="0">
                <a:solidFill>
                  <a:srgbClr val="FAF517"/>
                </a:solidFill>
                <a:ea typeface="ＭＳ Ｐゴシック"/>
                <a:cs typeface="ＭＳ Ｐゴシック"/>
              </a:rPr>
              <a:t>cambiar tu manera de trabajar.</a:t>
            </a:r>
          </a:p>
        </p:txBody>
      </p:sp>
      <p:pic>
        <p:nvPicPr>
          <p:cNvPr id="58371" name="Imagen 1" descr="Captura de pantalla 2012-03-23 a las 13.46.0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1895475"/>
            <a:ext cx="5976937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CuadroTexto 1"/>
          <p:cNvSpPr txBox="1">
            <a:spLocks noChangeArrowheads="1"/>
          </p:cNvSpPr>
          <p:nvPr/>
        </p:nvSpPr>
        <p:spPr bwMode="auto">
          <a:xfrm>
            <a:off x="7885113" y="2106613"/>
            <a:ext cx="1295400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3200" b="1">
                <a:solidFill>
                  <a:srgbClr val="A31858"/>
                </a:solidFill>
                <a:ea typeface="ＭＳ Ｐゴシック"/>
                <a:cs typeface="ＭＳ Ｐゴシック"/>
              </a:rPr>
              <a:t>Video</a:t>
            </a:r>
          </a:p>
        </p:txBody>
      </p:sp>
      <p:sp>
        <p:nvSpPr>
          <p:cNvPr id="58373" name="Marcador de contenido 2"/>
          <p:cNvSpPr txBox="1">
            <a:spLocks/>
          </p:cNvSpPr>
          <p:nvPr/>
        </p:nvSpPr>
        <p:spPr bwMode="auto">
          <a:xfrm>
            <a:off x="611188" y="1268413"/>
            <a:ext cx="756126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endParaRPr lang="es-ES" sz="2200"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 txBox="1">
            <a:spLocks/>
          </p:cNvSpPr>
          <p:nvPr/>
        </p:nvSpPr>
        <p:spPr bwMode="auto">
          <a:xfrm>
            <a:off x="1619250" y="287338"/>
            <a:ext cx="58324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s-MX" sz="42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Sí Contador, </a:t>
            </a:r>
          </a:p>
          <a:p>
            <a:pPr algn="ctr">
              <a:lnSpc>
                <a:spcPct val="90000"/>
              </a:lnSpc>
            </a:pPr>
            <a:r>
              <a:rPr lang="es-MX" sz="42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CONTPAQ i® contigo</a:t>
            </a:r>
          </a:p>
        </p:txBody>
      </p:sp>
      <p:sp>
        <p:nvSpPr>
          <p:cNvPr id="16387" name="CuadroTexto 1"/>
          <p:cNvSpPr txBox="1">
            <a:spLocks noChangeArrowheads="1"/>
          </p:cNvSpPr>
          <p:nvPr/>
        </p:nvSpPr>
        <p:spPr bwMode="auto">
          <a:xfrm>
            <a:off x="7848600" y="5949950"/>
            <a:ext cx="1295400" cy="579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3200" b="1">
                <a:solidFill>
                  <a:srgbClr val="A31858"/>
                </a:solidFill>
                <a:ea typeface="ＭＳ Ｐゴシック"/>
                <a:cs typeface="ＭＳ Ｐゴシック"/>
              </a:rPr>
              <a:t>Video</a:t>
            </a:r>
          </a:p>
        </p:txBody>
      </p:sp>
      <p:pic>
        <p:nvPicPr>
          <p:cNvPr id="16388" name="Imagen 3" descr="Captura de pantalla 2012-06-15 a las 11.59.0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844675"/>
            <a:ext cx="5818188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516563"/>
            <a:ext cx="909637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2 Grupo"/>
          <p:cNvGrpSpPr>
            <a:grpSpLocks/>
          </p:cNvGrpSpPr>
          <p:nvPr/>
        </p:nvGrpSpPr>
        <p:grpSpPr bwMode="auto">
          <a:xfrm>
            <a:off x="6731000" y="476250"/>
            <a:ext cx="1728788" cy="1727200"/>
            <a:chOff x="2411412" y="4437324"/>
            <a:chExt cx="2089150" cy="2087562"/>
          </a:xfrm>
        </p:grpSpPr>
        <p:pic>
          <p:nvPicPr>
            <p:cNvPr id="60426" name="Imagen 12" descr="Ecran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11412" y="4437324"/>
              <a:ext cx="2089150" cy="2087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7" name="CuadroTexto 11"/>
            <p:cNvSpPr txBox="1">
              <a:spLocks noChangeArrowheads="1"/>
            </p:cNvSpPr>
            <p:nvPr/>
          </p:nvSpPr>
          <p:spPr bwMode="auto">
            <a:xfrm>
              <a:off x="2772073" y="4869035"/>
              <a:ext cx="1367828" cy="443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b="1">
                  <a:solidFill>
                    <a:schemeClr val="bg1"/>
                  </a:solidFill>
                  <a:latin typeface="Calibri" pitchFamily="34" charset="0"/>
                  <a:ea typeface="ＭＳ Ｐゴシック"/>
                  <a:cs typeface="Calibri" pitchFamily="34" charset="0"/>
                </a:rPr>
                <a:t>DEMO</a:t>
              </a:r>
            </a:p>
          </p:txBody>
        </p:sp>
      </p:grpSp>
      <p:sp>
        <p:nvSpPr>
          <p:cNvPr id="60419" name="1 Título"/>
          <p:cNvSpPr>
            <a:spLocks noGrp="1"/>
          </p:cNvSpPr>
          <p:nvPr>
            <p:ph type="title"/>
          </p:nvPr>
        </p:nvSpPr>
        <p:spPr>
          <a:xfrm>
            <a:off x="538163" y="333375"/>
            <a:ext cx="4933950" cy="9810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Demostración- Ejercicios</a:t>
            </a:r>
          </a:p>
        </p:txBody>
      </p:sp>
      <p:pic>
        <p:nvPicPr>
          <p:cNvPr id="60420" name="Imagen 15" descr="logos 2012-0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2492375"/>
            <a:ext cx="3384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Imagen 16" descr="logos 2012-07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7188" y="3284538"/>
            <a:ext cx="33115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Imagen 17" descr="logos 2012-0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7188" y="4221163"/>
            <a:ext cx="3529012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Rectángulo 41"/>
          <p:cNvSpPr>
            <a:spLocks noChangeArrowheads="1"/>
          </p:cNvSpPr>
          <p:nvPr/>
        </p:nvSpPr>
        <p:spPr bwMode="auto">
          <a:xfrm>
            <a:off x="574675" y="1628775"/>
            <a:ext cx="5005388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>
              <a:spcBef>
                <a:spcPct val="50000"/>
              </a:spcBef>
            </a:pPr>
            <a:r>
              <a:rPr lang="es-MX" sz="2700" b="1">
                <a:solidFill>
                  <a:srgbClr val="000000"/>
                </a:solidFill>
                <a:latin typeface="Calibri" pitchFamily="34" charset="0"/>
              </a:rPr>
              <a:t>Conoce los últimos cambios fiscales</a:t>
            </a:r>
            <a:endParaRPr lang="es-MX" sz="2700" i="1">
              <a:latin typeface="Calibri" pitchFamily="34" charset="0"/>
            </a:endParaRPr>
          </a:p>
        </p:txBody>
      </p:sp>
      <p:sp>
        <p:nvSpPr>
          <p:cNvPr id="60424" name="CuadroTexto 11"/>
          <p:cNvSpPr txBox="1">
            <a:spLocks noChangeArrowheads="1"/>
          </p:cNvSpPr>
          <p:nvPr/>
        </p:nvSpPr>
        <p:spPr bwMode="auto">
          <a:xfrm>
            <a:off x="719138" y="2924175"/>
            <a:ext cx="44291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Régimen Fiscal del contribuyente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Lugar de expedición del comprobante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Unidad de medida 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Forma de pago, cuenta de pago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Condiciones de pago</a:t>
            </a:r>
          </a:p>
        </p:txBody>
      </p:sp>
      <p:sp>
        <p:nvSpPr>
          <p:cNvPr id="60425" name="CuadroTexto 14"/>
          <p:cNvSpPr txBox="1">
            <a:spLocks noChangeArrowheads="1"/>
          </p:cNvSpPr>
          <p:nvPr/>
        </p:nvSpPr>
        <p:spPr bwMode="auto">
          <a:xfrm>
            <a:off x="539750" y="5745163"/>
            <a:ext cx="6119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alibri" pitchFamily="34" charset="0"/>
                <a:ea typeface="ＭＳ Ｐゴシック"/>
                <a:cs typeface="Calibri" pitchFamily="34" charset="0"/>
              </a:rPr>
              <a:t>Código Fiscal Federación</a:t>
            </a:r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 </a:t>
            </a:r>
          </a:p>
          <a:p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Art. 29-A, Fracciones I al VIII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ítulo 2"/>
          <p:cNvSpPr txBox="1">
            <a:spLocks/>
          </p:cNvSpPr>
          <p:nvPr/>
        </p:nvSpPr>
        <p:spPr bwMode="auto">
          <a:xfrm>
            <a:off x="179388" y="620713"/>
            <a:ext cx="8713787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s-ES" sz="11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FACTURA CBB </a:t>
            </a:r>
            <a:r>
              <a:rPr lang="es-ES" sz="8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con CONTPAQ i ®</a:t>
            </a:r>
          </a:p>
        </p:txBody>
      </p:sp>
      <p:pic>
        <p:nvPicPr>
          <p:cNvPr id="62467" name="Picture 12" descr="C:\Documents and Settings\Dolores Olea\Escritorio\VARIOS CONTPAQ i\LOGOS VARIOS\Logo PAC recortado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5229225"/>
            <a:ext cx="9096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Imagen 4" descr="QR_Droid_45565J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45363" y="3500438"/>
            <a:ext cx="1150937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ángulo 41"/>
          <p:cNvSpPr>
            <a:spLocks noChangeArrowheads="1"/>
          </p:cNvSpPr>
          <p:nvPr/>
        </p:nvSpPr>
        <p:spPr bwMode="auto">
          <a:xfrm>
            <a:off x="539750" y="2420938"/>
            <a:ext cx="5327650" cy="2187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2300" lvl="1" indent="-355600">
              <a:spcBef>
                <a:spcPct val="50000"/>
              </a:spcBef>
              <a:buFont typeface="Arial" charset="0"/>
              <a:buChar char="•"/>
            </a:pPr>
            <a:r>
              <a:rPr lang="es-MX" sz="2500" b="1">
                <a:solidFill>
                  <a:srgbClr val="000000"/>
                </a:solidFill>
                <a:latin typeface="Calibri" pitchFamily="34" charset="0"/>
              </a:rPr>
              <a:t>Es un comprobante impreso </a:t>
            </a:r>
            <a:r>
              <a:rPr lang="es-MX" sz="2500">
                <a:latin typeface="Calibri" pitchFamily="34" charset="0"/>
              </a:rPr>
              <a:t>con un nuevo elemento llamado CBB (Código de Barras Bidimensional).</a:t>
            </a:r>
          </a:p>
          <a:p>
            <a:pPr marL="622300" lvl="1" indent="-355600">
              <a:spcBef>
                <a:spcPct val="50000"/>
              </a:spcBef>
              <a:buFont typeface="Arial" charset="0"/>
              <a:buChar char="•"/>
            </a:pPr>
            <a:r>
              <a:rPr lang="es-MX" sz="2500">
                <a:latin typeface="Calibri" pitchFamily="34" charset="0"/>
              </a:rPr>
              <a:t>Para </a:t>
            </a:r>
            <a:r>
              <a:rPr lang="es-MX" sz="2500" b="1">
                <a:latin typeface="Calibri" pitchFamily="34" charset="0"/>
              </a:rPr>
              <a:t>contribuyentes no obligados a adoptar Factura Electrónica</a:t>
            </a:r>
            <a:endParaRPr lang="es-MX" sz="2500" i="1">
              <a:latin typeface="Calibri" pitchFamily="34" charset="0"/>
            </a:endParaRPr>
          </a:p>
        </p:txBody>
      </p:sp>
      <p:sp>
        <p:nvSpPr>
          <p:cNvPr id="63491" name="Título 1"/>
          <p:cNvSpPr txBox="1">
            <a:spLocks/>
          </p:cNvSpPr>
          <p:nvPr/>
        </p:nvSpPr>
        <p:spPr bwMode="auto">
          <a:xfrm>
            <a:off x="539750" y="215900"/>
            <a:ext cx="35004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s-ES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Esquema</a:t>
            </a:r>
            <a:r>
              <a:rPr lang="es-ES" sz="4400">
                <a:latin typeface="Calibri" pitchFamily="34" charset="0"/>
                <a:ea typeface="ＭＳ Ｐゴシック"/>
                <a:cs typeface="ＭＳ Ｐゴシック"/>
              </a:rPr>
              <a:t> </a:t>
            </a:r>
            <a:r>
              <a:rPr lang="es-ES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CBB</a:t>
            </a:r>
          </a:p>
        </p:txBody>
      </p:sp>
      <p:pic>
        <p:nvPicPr>
          <p:cNvPr id="63492" name="Imagen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9613" y="723900"/>
            <a:ext cx="2886075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 Rectángulo"/>
          <p:cNvSpPr/>
          <p:nvPr/>
        </p:nvSpPr>
        <p:spPr>
          <a:xfrm rot="21392798">
            <a:off x="6275388" y="1604963"/>
            <a:ext cx="2101850" cy="1441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b="1" i="1" dirty="0">
                <a:solidFill>
                  <a:srgbClr val="6142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Firma Electrónica</a:t>
            </a:r>
          </a:p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b="1" i="1" dirty="0">
                <a:solidFill>
                  <a:srgbClr val="6142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Solicitar folios </a:t>
            </a:r>
            <a:br>
              <a:rPr lang="es-MX" b="1" i="1" dirty="0">
                <a:solidFill>
                  <a:srgbClr val="6142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s-MX" b="1" i="1" dirty="0">
                <a:solidFill>
                  <a:srgbClr val="6142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al SAT</a:t>
            </a:r>
          </a:p>
          <a:p>
            <a:pPr marL="285750" indent="-285750">
              <a:lnSpc>
                <a:spcPct val="80000"/>
              </a:lnSpc>
              <a:spcAft>
                <a:spcPts val="1000"/>
              </a:spcAft>
              <a:buFont typeface="Arial" pitchFamily="34" charset="0"/>
              <a:buChar char="•"/>
              <a:defRPr/>
            </a:pPr>
            <a:r>
              <a:rPr lang="es-MX" b="1" i="1" dirty="0">
                <a:solidFill>
                  <a:srgbClr val="6142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Solicitar CBB</a:t>
            </a:r>
          </a:p>
        </p:txBody>
      </p:sp>
      <p:sp>
        <p:nvSpPr>
          <p:cNvPr id="63494" name="CuadroTexto 1"/>
          <p:cNvSpPr txBox="1">
            <a:spLocks noChangeArrowheads="1"/>
          </p:cNvSpPr>
          <p:nvPr/>
        </p:nvSpPr>
        <p:spPr bwMode="auto">
          <a:xfrm rot="-180029">
            <a:off x="5988050" y="493713"/>
            <a:ext cx="2217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b="1" i="1">
                <a:solidFill>
                  <a:srgbClr val="61428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¿Qué necesitas?</a:t>
            </a:r>
          </a:p>
        </p:txBody>
      </p:sp>
      <p:pic>
        <p:nvPicPr>
          <p:cNvPr id="63495" name="Picture 7" descr="C:\Users\Valeria Godinez\Desktop\peso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5129213"/>
            <a:ext cx="93662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6" name="1 Rectángulo"/>
          <p:cNvSpPr>
            <a:spLocks noChangeArrowheads="1"/>
          </p:cNvSpPr>
          <p:nvPr/>
        </p:nvSpPr>
        <p:spPr bwMode="auto">
          <a:xfrm>
            <a:off x="1619250" y="5130800"/>
            <a:ext cx="27368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500" b="1">
                <a:solidFill>
                  <a:srgbClr val="614280"/>
                </a:solidFill>
                <a:latin typeface="Calibri" pitchFamily="34" charset="0"/>
              </a:rPr>
              <a:t>Igual ó</a:t>
            </a:r>
            <a:br>
              <a:rPr lang="es-MX" sz="2500" b="1">
                <a:solidFill>
                  <a:srgbClr val="614280"/>
                </a:solidFill>
                <a:latin typeface="Calibri" pitchFamily="34" charset="0"/>
              </a:rPr>
            </a:br>
            <a:r>
              <a:rPr lang="es-MX" sz="2500" b="1">
                <a:solidFill>
                  <a:srgbClr val="614280"/>
                </a:solidFill>
                <a:latin typeface="Calibri" pitchFamily="34" charset="0"/>
              </a:rPr>
              <a:t>menor</a:t>
            </a:r>
            <a:endParaRPr lang="es-MX" sz="2500">
              <a:solidFill>
                <a:srgbClr val="614280"/>
              </a:solidFill>
            </a:endParaRPr>
          </a:p>
        </p:txBody>
      </p:sp>
      <p:sp>
        <p:nvSpPr>
          <p:cNvPr id="63497" name="3 Rectángulo"/>
          <p:cNvSpPr>
            <a:spLocks noChangeArrowheads="1"/>
          </p:cNvSpPr>
          <p:nvPr/>
        </p:nvSpPr>
        <p:spPr bwMode="auto">
          <a:xfrm>
            <a:off x="3548063" y="5084763"/>
            <a:ext cx="1800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5000" b="1">
                <a:latin typeface="Calibri" pitchFamily="34" charset="0"/>
              </a:rPr>
              <a:t>4MDP</a:t>
            </a:r>
            <a:endParaRPr lang="es-MX" sz="5000"/>
          </a:p>
        </p:txBody>
      </p:sp>
      <p:pic>
        <p:nvPicPr>
          <p:cNvPr id="63498" name="Imagen 10" descr="QR_Droid_45565J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000" y="115888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51"/>
          <p:cNvGrpSpPr>
            <a:grpSpLocks/>
          </p:cNvGrpSpPr>
          <p:nvPr/>
        </p:nvGrpSpPr>
        <p:grpSpPr bwMode="auto">
          <a:xfrm>
            <a:off x="7235825" y="2563813"/>
            <a:ext cx="1512888" cy="2160587"/>
            <a:chOff x="7380312" y="1988840"/>
            <a:chExt cx="1512168" cy="2160240"/>
          </a:xfrm>
        </p:grpSpPr>
        <p:pic>
          <p:nvPicPr>
            <p:cNvPr id="64554" name="Picture 8" descr="C:\Users\SACB696E\AppData\Local\Microsoft\Windows\Temporary Internet Files\Content.IE5\3SNWTDIE\MC900281720[1].wm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23820" y="3120022"/>
              <a:ext cx="59531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4555" name="Agrupar 50"/>
            <p:cNvGrpSpPr>
              <a:grpSpLocks/>
            </p:cNvGrpSpPr>
            <p:nvPr/>
          </p:nvGrpSpPr>
          <p:grpSpPr bwMode="auto">
            <a:xfrm>
              <a:off x="7380312" y="1988840"/>
              <a:ext cx="1512168" cy="2160240"/>
              <a:chOff x="7380312" y="1988840"/>
              <a:chExt cx="1512168" cy="2160240"/>
            </a:xfrm>
          </p:grpSpPr>
          <p:grpSp>
            <p:nvGrpSpPr>
              <p:cNvPr id="64556" name="191 Grupo"/>
              <p:cNvGrpSpPr>
                <a:grpSpLocks/>
              </p:cNvGrpSpPr>
              <p:nvPr/>
            </p:nvGrpSpPr>
            <p:grpSpPr bwMode="auto">
              <a:xfrm>
                <a:off x="7516172" y="2346028"/>
                <a:ext cx="936267" cy="928687"/>
                <a:chOff x="7922006" y="1428736"/>
                <a:chExt cx="936273" cy="928718"/>
              </a:xfrm>
            </p:grpSpPr>
            <p:sp>
              <p:nvSpPr>
                <p:cNvPr id="27" name="50 Rectángulo redondeado"/>
                <p:cNvSpPr>
                  <a:spLocks noChangeArrowheads="1"/>
                </p:cNvSpPr>
                <p:nvPr/>
              </p:nvSpPr>
              <p:spPr bwMode="auto">
                <a:xfrm>
                  <a:off x="7930540" y="1428678"/>
                  <a:ext cx="928251" cy="928570"/>
                </a:xfrm>
                <a:prstGeom prst="roundRect">
                  <a:avLst>
                    <a:gd name="adj" fmla="val 6852"/>
                  </a:avLst>
                </a:prstGeom>
                <a:solidFill>
                  <a:srgbClr val="C6D9F1">
                    <a:alpha val="74901"/>
                  </a:srgbClr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39998"/>
                    </a:srgbClr>
                  </a:outerShdw>
                </a:effectLst>
                <a:extLst/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MX" dirty="0">
                    <a:solidFill>
                      <a:schemeClr val="tx2"/>
                    </a:solidFill>
                    <a:latin typeface="Calibri"/>
                    <a:cs typeface="Calibri"/>
                  </a:endParaRPr>
                </a:p>
              </p:txBody>
            </p:sp>
            <p:sp>
              <p:nvSpPr>
                <p:cNvPr id="64561" name="51 Rectángulo"/>
                <p:cNvSpPr>
                  <a:spLocks noChangeArrowheads="1"/>
                </p:cNvSpPr>
                <p:nvPr/>
              </p:nvSpPr>
              <p:spPr bwMode="auto">
                <a:xfrm>
                  <a:off x="7922006" y="1500175"/>
                  <a:ext cx="928694" cy="2857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algn="ctr"/>
                  <a:r>
                    <a:rPr lang="es-MX" b="1">
                      <a:solidFill>
                        <a:schemeClr val="tx2"/>
                      </a:solidFill>
                      <a:latin typeface="Calibri" pitchFamily="34" charset="0"/>
                    </a:rPr>
                    <a:t>Cliente</a:t>
                  </a:r>
                </a:p>
              </p:txBody>
            </p:sp>
          </p:grpSp>
          <p:sp>
            <p:nvSpPr>
              <p:cNvPr id="24" name="52 Elipse"/>
              <p:cNvSpPr>
                <a:spLocks noChangeArrowheads="1"/>
              </p:cNvSpPr>
              <p:nvPr/>
            </p:nvSpPr>
            <p:spPr bwMode="auto">
              <a:xfrm>
                <a:off x="7767478" y="1988840"/>
                <a:ext cx="430008" cy="428556"/>
              </a:xfrm>
              <a:prstGeom prst="ellipse">
                <a:avLst/>
              </a:prstGeom>
              <a:solidFill>
                <a:srgbClr val="37609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b="1" dirty="0">
                    <a:solidFill>
                      <a:schemeClr val="bg1"/>
                    </a:solidFill>
                    <a:latin typeface="+mn-lt"/>
                  </a:rPr>
                  <a:t>4</a:t>
                </a:r>
              </a:p>
            </p:txBody>
          </p:sp>
          <p:pic>
            <p:nvPicPr>
              <p:cNvPr id="64558" name="63 Imagen" descr="factura.JP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473676" y="2564375"/>
                <a:ext cx="737265" cy="10300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65 Rectángulo redondeado"/>
              <p:cNvSpPr>
                <a:spLocks noChangeArrowheads="1"/>
              </p:cNvSpPr>
              <p:nvPr/>
            </p:nvSpPr>
            <p:spPr bwMode="auto">
              <a:xfrm>
                <a:off x="7380312" y="3649098"/>
                <a:ext cx="1512168" cy="499982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 dirty="0">
                    <a:solidFill>
                      <a:schemeClr val="tx2"/>
                    </a:solidFill>
                    <a:latin typeface="Calibri"/>
                    <a:cs typeface="Calibri"/>
                  </a:rPr>
                  <a:t>Se entrega factura al cliente</a:t>
                </a:r>
              </a:p>
            </p:txBody>
          </p:sp>
        </p:grpSp>
      </p:grpSp>
      <p:grpSp>
        <p:nvGrpSpPr>
          <p:cNvPr id="29" name="28 Grupo"/>
          <p:cNvGrpSpPr>
            <a:grpSpLocks/>
          </p:cNvGrpSpPr>
          <p:nvPr/>
        </p:nvGrpSpPr>
        <p:grpSpPr bwMode="auto">
          <a:xfrm>
            <a:off x="539750" y="2503488"/>
            <a:ext cx="2017713" cy="2220912"/>
            <a:chOff x="539750" y="2574925"/>
            <a:chExt cx="2017713" cy="2220913"/>
          </a:xfrm>
        </p:grpSpPr>
        <p:grpSp>
          <p:nvGrpSpPr>
            <p:cNvPr id="64543" name="Agrupar 42"/>
            <p:cNvGrpSpPr>
              <a:grpSpLocks/>
            </p:cNvGrpSpPr>
            <p:nvPr/>
          </p:nvGrpSpPr>
          <p:grpSpPr bwMode="auto">
            <a:xfrm>
              <a:off x="539750" y="2574925"/>
              <a:ext cx="1439863" cy="2220913"/>
              <a:chOff x="539552" y="2504868"/>
              <a:chExt cx="1440160" cy="2220276"/>
            </a:xfrm>
          </p:grpSpPr>
          <p:sp>
            <p:nvSpPr>
              <p:cNvPr id="32" name="31 Rectángulo redondeado"/>
              <p:cNvSpPr>
                <a:spLocks noChangeArrowheads="1"/>
              </p:cNvSpPr>
              <p:nvPr/>
            </p:nvSpPr>
            <p:spPr bwMode="auto">
              <a:xfrm>
                <a:off x="539552" y="4225225"/>
                <a:ext cx="1440160" cy="499919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 dirty="0">
                    <a:solidFill>
                      <a:schemeClr val="tx2"/>
                    </a:solidFill>
                    <a:latin typeface="Calibri" pitchFamily="34" charset="0"/>
                  </a:rPr>
                  <a:t>Solicita Firma Electrónica Avanzada (FIEL)</a:t>
                </a:r>
              </a:p>
            </p:txBody>
          </p:sp>
          <p:grpSp>
            <p:nvGrpSpPr>
              <p:cNvPr id="64548" name="37 Grupo"/>
              <p:cNvGrpSpPr>
                <a:grpSpLocks/>
              </p:cNvGrpSpPr>
              <p:nvPr/>
            </p:nvGrpSpPr>
            <p:grpSpPr bwMode="auto">
              <a:xfrm>
                <a:off x="582018" y="2862064"/>
                <a:ext cx="1109662" cy="1143000"/>
                <a:chOff x="1247742" y="3000372"/>
                <a:chExt cx="1109680" cy="1143008"/>
              </a:xfrm>
            </p:grpSpPr>
            <p:sp>
              <p:nvSpPr>
                <p:cNvPr id="35" name="8 Rectángulo redondeado"/>
                <p:cNvSpPr>
                  <a:spLocks noChangeArrowheads="1"/>
                </p:cNvSpPr>
                <p:nvPr/>
              </p:nvSpPr>
              <p:spPr bwMode="auto">
                <a:xfrm>
                  <a:off x="1357709" y="3000261"/>
                  <a:ext cx="928895" cy="928429"/>
                </a:xfrm>
                <a:prstGeom prst="roundRect">
                  <a:avLst>
                    <a:gd name="adj" fmla="val 6852"/>
                  </a:avLst>
                </a:prstGeom>
                <a:solidFill>
                  <a:srgbClr val="C6D9F1">
                    <a:alpha val="74901"/>
                  </a:srgbClr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39998"/>
                    </a:srgbClr>
                  </a:outerShdw>
                </a:effectLst>
                <a:extLst/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MX" dirty="0">
                    <a:solidFill>
                      <a:schemeClr val="tx2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64551" name="19 Imagen" descr="Network.png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244654" y="3358174"/>
                  <a:ext cx="762170" cy="7922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4552" name="Picture 14" descr="Llave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721658" y="3357562"/>
                  <a:ext cx="635764" cy="6429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4553" name="11 Rectángulo"/>
                <p:cNvSpPr>
                  <a:spLocks noChangeArrowheads="1"/>
                </p:cNvSpPr>
                <p:nvPr/>
              </p:nvSpPr>
              <p:spPr bwMode="auto">
                <a:xfrm>
                  <a:off x="1285843" y="3079396"/>
                  <a:ext cx="1000141" cy="5715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s-MX" b="1">
                      <a:solidFill>
                        <a:schemeClr val="tx2"/>
                      </a:solidFill>
                      <a:latin typeface="Calibri" pitchFamily="34" charset="0"/>
                    </a:rPr>
                    <a:t>FIEL</a:t>
                  </a:r>
                </a:p>
              </p:txBody>
            </p:sp>
          </p:grpSp>
          <p:sp>
            <p:nvSpPr>
              <p:cNvPr id="34" name="12 Elipse"/>
              <p:cNvSpPr>
                <a:spLocks noChangeArrowheads="1"/>
              </p:cNvSpPr>
              <p:nvPr/>
            </p:nvSpPr>
            <p:spPr bwMode="auto">
              <a:xfrm>
                <a:off x="906341" y="2504868"/>
                <a:ext cx="428713" cy="428502"/>
              </a:xfrm>
              <a:prstGeom prst="ellipse">
                <a:avLst/>
              </a:prstGeom>
              <a:solidFill>
                <a:srgbClr val="37609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b="1" dirty="0">
                    <a:solidFill>
                      <a:schemeClr val="bg1"/>
                    </a:solidFill>
                    <a:latin typeface="Calibri"/>
                    <a:cs typeface="Calibri"/>
                  </a:rPr>
                  <a:t>1</a:t>
                </a:r>
              </a:p>
            </p:txBody>
          </p:sp>
        </p:grpSp>
        <p:sp>
          <p:nvSpPr>
            <p:cNvPr id="31" name="32 Flecha abajo"/>
            <p:cNvSpPr>
              <a:spLocks noChangeArrowheads="1"/>
            </p:cNvSpPr>
            <p:nvPr/>
          </p:nvSpPr>
          <p:spPr bwMode="auto">
            <a:xfrm rot="5400000" flipV="1">
              <a:off x="1918494" y="3129756"/>
              <a:ext cx="628650" cy="649288"/>
            </a:xfrm>
            <a:prstGeom prst="downArrow">
              <a:avLst>
                <a:gd name="adj1" fmla="val 39963"/>
                <a:gd name="adj2" fmla="val 44981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</p:grpSp>
      <p:grpSp>
        <p:nvGrpSpPr>
          <p:cNvPr id="39" name="38 Grupo"/>
          <p:cNvGrpSpPr>
            <a:grpSpLocks/>
          </p:cNvGrpSpPr>
          <p:nvPr/>
        </p:nvGrpSpPr>
        <p:grpSpPr bwMode="auto">
          <a:xfrm>
            <a:off x="4859338" y="2586038"/>
            <a:ext cx="2376487" cy="2278062"/>
            <a:chOff x="4859338" y="2657475"/>
            <a:chExt cx="2376487" cy="2278063"/>
          </a:xfrm>
        </p:grpSpPr>
        <p:sp>
          <p:nvSpPr>
            <p:cNvPr id="40" name="66 Flecha abajo"/>
            <p:cNvSpPr>
              <a:spLocks noChangeArrowheads="1"/>
            </p:cNvSpPr>
            <p:nvPr/>
          </p:nvSpPr>
          <p:spPr bwMode="auto">
            <a:xfrm rot="5400000" flipV="1">
              <a:off x="6592888" y="3068637"/>
              <a:ext cx="571500" cy="714375"/>
            </a:xfrm>
            <a:prstGeom prst="downArrow">
              <a:avLst>
                <a:gd name="adj1" fmla="val 39963"/>
                <a:gd name="adj2" fmla="val 44983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  <p:grpSp>
          <p:nvGrpSpPr>
            <p:cNvPr id="64537" name="Agrupar 49"/>
            <p:cNvGrpSpPr>
              <a:grpSpLocks/>
            </p:cNvGrpSpPr>
            <p:nvPr/>
          </p:nvGrpSpPr>
          <p:grpSpPr bwMode="auto">
            <a:xfrm>
              <a:off x="4859338" y="2657475"/>
              <a:ext cx="2089150" cy="2278063"/>
              <a:chOff x="4860032" y="2010697"/>
              <a:chExt cx="1872208" cy="2277265"/>
            </a:xfrm>
          </p:grpSpPr>
          <p:sp>
            <p:nvSpPr>
              <p:cNvPr id="42" name="60 Rectángulo redondeado"/>
              <p:cNvSpPr>
                <a:spLocks noChangeArrowheads="1"/>
              </p:cNvSpPr>
              <p:nvPr/>
            </p:nvSpPr>
            <p:spPr bwMode="auto">
              <a:xfrm>
                <a:off x="5127490" y="2367759"/>
                <a:ext cx="928990" cy="928363"/>
              </a:xfrm>
              <a:prstGeom prst="roundRect">
                <a:avLst>
                  <a:gd name="adj" fmla="val 6852"/>
                </a:avLst>
              </a:prstGeom>
              <a:solidFill>
                <a:srgbClr val="C6D9F1">
                  <a:alpha val="74901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dirty="0">
                  <a:solidFill>
                    <a:schemeClr val="tx2"/>
                  </a:solidFill>
                  <a:latin typeface="+mn-lt"/>
                </a:endParaRPr>
              </a:p>
            </p:txBody>
          </p:sp>
          <p:pic>
            <p:nvPicPr>
              <p:cNvPr id="64539" name="Picture 12" descr="C:\Users\SACB696E\AppData\Local\Microsoft\Windows\Temporary Internet Files\Content.IE5\S71J76IV\MC900431539[1].pn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076056" y="2780928"/>
                <a:ext cx="651875" cy="6856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4540" name="69 Rectángulo"/>
              <p:cNvSpPr>
                <a:spLocks noChangeArrowheads="1"/>
              </p:cNvSpPr>
              <p:nvPr/>
            </p:nvSpPr>
            <p:spPr bwMode="auto">
              <a:xfrm>
                <a:off x="5148064" y="2521078"/>
                <a:ext cx="1021157" cy="25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r>
                  <a:rPr lang="es-MX" sz="1500" b="1">
                    <a:solidFill>
                      <a:schemeClr val="tx2"/>
                    </a:solidFill>
                    <a:latin typeface="Calibri" pitchFamily="34" charset="0"/>
                  </a:rPr>
                  <a:t>Impresión</a:t>
                </a:r>
                <a:endParaRPr lang="es-MX" sz="1100" b="1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5" name="61 Elipse"/>
              <p:cNvSpPr>
                <a:spLocks noChangeArrowheads="1"/>
              </p:cNvSpPr>
              <p:nvPr/>
            </p:nvSpPr>
            <p:spPr bwMode="auto">
              <a:xfrm>
                <a:off x="5342310" y="2010697"/>
                <a:ext cx="428218" cy="428475"/>
              </a:xfrm>
              <a:prstGeom prst="ellipse">
                <a:avLst/>
              </a:prstGeom>
              <a:solidFill>
                <a:srgbClr val="37609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b="1" dirty="0">
                    <a:solidFill>
                      <a:schemeClr val="bg1"/>
                    </a:solidFill>
                    <a:latin typeface="+mn-lt"/>
                  </a:rPr>
                  <a:t>3</a:t>
                </a:r>
              </a:p>
            </p:txBody>
          </p:sp>
          <p:sp>
            <p:nvSpPr>
              <p:cNvPr id="46" name="70 Rectángulo redondeado"/>
              <p:cNvSpPr>
                <a:spLocks noChangeArrowheads="1"/>
              </p:cNvSpPr>
              <p:nvPr/>
            </p:nvSpPr>
            <p:spPr bwMode="auto">
              <a:xfrm>
                <a:off x="4860032" y="3645250"/>
                <a:ext cx="1872208" cy="642712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 dirty="0">
                    <a:solidFill>
                      <a:schemeClr val="tx2"/>
                    </a:solidFill>
                    <a:latin typeface="Calibri" pitchFamily="34" charset="0"/>
                  </a:rPr>
                  <a:t>Con CBB por medios propios : </a:t>
                </a:r>
                <a:r>
                  <a:rPr lang="es-MX" sz="1600" b="1" dirty="0">
                    <a:solidFill>
                      <a:srgbClr val="8A2E63"/>
                    </a:solidFill>
                    <a:latin typeface="Calibri" pitchFamily="34" charset="0"/>
                  </a:rPr>
                  <a:t>Sistemas CONTPAQ i®</a:t>
                </a:r>
              </a:p>
            </p:txBody>
          </p:sp>
        </p:grpSp>
      </p:grpSp>
      <p:grpSp>
        <p:nvGrpSpPr>
          <p:cNvPr id="47" name="46 Grupo"/>
          <p:cNvGrpSpPr>
            <a:grpSpLocks/>
          </p:cNvGrpSpPr>
          <p:nvPr/>
        </p:nvGrpSpPr>
        <p:grpSpPr bwMode="auto">
          <a:xfrm>
            <a:off x="2484438" y="2606675"/>
            <a:ext cx="2303462" cy="2909888"/>
            <a:chOff x="2484437" y="2678113"/>
            <a:chExt cx="2303463" cy="2909416"/>
          </a:xfrm>
        </p:grpSpPr>
        <p:grpSp>
          <p:nvGrpSpPr>
            <p:cNvPr id="64521" name="Agrupar 45"/>
            <p:cNvGrpSpPr>
              <a:grpSpLocks/>
            </p:cNvGrpSpPr>
            <p:nvPr/>
          </p:nvGrpSpPr>
          <p:grpSpPr bwMode="auto">
            <a:xfrm>
              <a:off x="2484437" y="2678113"/>
              <a:ext cx="1871661" cy="2909416"/>
              <a:chOff x="2484210" y="2535229"/>
              <a:chExt cx="1871594" cy="2909093"/>
            </a:xfrm>
          </p:grpSpPr>
          <p:sp>
            <p:nvSpPr>
              <p:cNvPr id="50" name="53 Rectángulo redondeado"/>
              <p:cNvSpPr>
                <a:spLocks noChangeArrowheads="1"/>
              </p:cNvSpPr>
              <p:nvPr/>
            </p:nvSpPr>
            <p:spPr bwMode="auto">
              <a:xfrm>
                <a:off x="2484210" y="4154037"/>
                <a:ext cx="1871596" cy="642762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600" b="1">
                    <a:solidFill>
                      <a:schemeClr val="tx2"/>
                    </a:solidFill>
                    <a:latin typeface="Calibri" pitchFamily="34" charset="0"/>
                  </a:rPr>
                  <a:t>Solicita autorización de folios con CBB gratuito.</a:t>
                </a:r>
              </a:p>
            </p:txBody>
          </p:sp>
          <p:grpSp>
            <p:nvGrpSpPr>
              <p:cNvPr id="64526" name="79 Grupo"/>
              <p:cNvGrpSpPr>
                <a:grpSpLocks/>
              </p:cNvGrpSpPr>
              <p:nvPr/>
            </p:nvGrpSpPr>
            <p:grpSpPr bwMode="auto">
              <a:xfrm>
                <a:off x="2685681" y="2535229"/>
                <a:ext cx="1285875" cy="1500188"/>
                <a:chOff x="3301109" y="4286256"/>
                <a:chExt cx="1285884" cy="1500198"/>
              </a:xfrm>
            </p:grpSpPr>
            <p:sp>
              <p:nvSpPr>
                <p:cNvPr id="54" name="55 Rectángulo redondeado"/>
                <p:cNvSpPr>
                  <a:spLocks noChangeArrowheads="1"/>
                </p:cNvSpPr>
                <p:nvPr/>
              </p:nvSpPr>
              <p:spPr bwMode="auto">
                <a:xfrm>
                  <a:off x="3491738" y="4643349"/>
                  <a:ext cx="928662" cy="928439"/>
                </a:xfrm>
                <a:prstGeom prst="roundRect">
                  <a:avLst>
                    <a:gd name="adj" fmla="val 6852"/>
                  </a:avLst>
                </a:prstGeom>
                <a:solidFill>
                  <a:srgbClr val="C6D9F1">
                    <a:alpha val="74901"/>
                  </a:srgbClr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39998"/>
                    </a:srgbClr>
                  </a:outerShdw>
                </a:effectLst>
                <a:extLst/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MX" dirty="0">
                    <a:solidFill>
                      <a:schemeClr val="tx2"/>
                    </a:solidFill>
                    <a:latin typeface="Calibri"/>
                    <a:cs typeface="Calibri"/>
                  </a:endParaRPr>
                </a:p>
              </p:txBody>
            </p:sp>
            <p:pic>
              <p:nvPicPr>
                <p:cNvPr id="64530" name="Picture 26" descr="Base de datos proceso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3876537" y="5026088"/>
                  <a:ext cx="707116" cy="786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4531" name="57 Rectángulo"/>
                <p:cNvSpPr>
                  <a:spLocks noChangeArrowheads="1"/>
                </p:cNvSpPr>
                <p:nvPr/>
              </p:nvSpPr>
              <p:spPr bwMode="auto">
                <a:xfrm>
                  <a:off x="3301109" y="4643446"/>
                  <a:ext cx="1285884" cy="7143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s-MX" sz="1500" b="1">
                      <a:solidFill>
                        <a:schemeClr val="tx2"/>
                      </a:solidFill>
                      <a:latin typeface="Calibri" pitchFamily="34" charset="0"/>
                    </a:rPr>
                    <a:t>Dispositivo</a:t>
                  </a:r>
                </a:p>
                <a:p>
                  <a:pPr algn="ctr"/>
                  <a:r>
                    <a:rPr lang="es-MX" sz="1500" b="1">
                      <a:solidFill>
                        <a:schemeClr val="tx2"/>
                      </a:solidFill>
                      <a:latin typeface="Calibri" pitchFamily="34" charset="0"/>
                    </a:rPr>
                    <a:t>Seguridad</a:t>
                  </a:r>
                </a:p>
              </p:txBody>
            </p:sp>
            <p:pic>
              <p:nvPicPr>
                <p:cNvPr id="64532" name="Picture 3" descr="C:\Users\SACB696E\AppData\Local\Microsoft\Windows\Temporary Internet Files\Content.IE5\3SNWTDIE\MC900434843[1].png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3428992" y="5215101"/>
                  <a:ext cx="571353" cy="571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59 Elipse"/>
                <p:cNvSpPr>
                  <a:spLocks noChangeArrowheads="1"/>
                </p:cNvSpPr>
                <p:nvPr/>
              </p:nvSpPr>
              <p:spPr bwMode="auto">
                <a:xfrm>
                  <a:off x="3739381" y="4286256"/>
                  <a:ext cx="428613" cy="428511"/>
                </a:xfrm>
                <a:prstGeom prst="ellipse">
                  <a:avLst/>
                </a:prstGeom>
                <a:solidFill>
                  <a:srgbClr val="376092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38100" dir="2700000" algn="tl" rotWithShape="0">
                    <a:srgbClr val="808080">
                      <a:alpha val="39998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b="1" dirty="0">
                      <a:solidFill>
                        <a:schemeClr val="bg1"/>
                      </a:solidFill>
                      <a:latin typeface="Calibri"/>
                      <a:cs typeface="Calibri"/>
                    </a:rPr>
                    <a:t>2</a:t>
                  </a:r>
                </a:p>
              </p:txBody>
            </p:sp>
          </p:grpSp>
          <p:sp>
            <p:nvSpPr>
              <p:cNvPr id="52" name="73 Rectángulo redondeado"/>
              <p:cNvSpPr>
                <a:spLocks noChangeArrowheads="1"/>
              </p:cNvSpPr>
              <p:nvPr/>
            </p:nvSpPr>
            <p:spPr bwMode="auto">
              <a:xfrm>
                <a:off x="2998542" y="5230068"/>
                <a:ext cx="1285830" cy="214254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  <a:effectLst>
                <a:outerShdw blurRad="63500" sx="102000" sy="102000" algn="ctr" rotWithShape="0">
                  <a:srgbClr val="000000">
                    <a:alpha val="39998"/>
                  </a:srgbClr>
                </a:outerShdw>
              </a:effectLst>
              <a:extLst/>
            </p:spPr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100" b="1" dirty="0">
                    <a:latin typeface="Calibri" pitchFamily="34" charset="0"/>
                  </a:rPr>
                  <a:t>Vigencia: 2 años</a:t>
                </a:r>
              </a:p>
            </p:txBody>
          </p:sp>
          <p:pic>
            <p:nvPicPr>
              <p:cNvPr id="64528" name="6 Imagen" descr="cbb.png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364584" y="4742973"/>
                <a:ext cx="487060" cy="4870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9" name="32 Flecha abajo"/>
            <p:cNvSpPr>
              <a:spLocks noChangeArrowheads="1"/>
            </p:cNvSpPr>
            <p:nvPr/>
          </p:nvSpPr>
          <p:spPr bwMode="auto">
            <a:xfrm rot="5400000" flipV="1">
              <a:off x="4178351" y="3159000"/>
              <a:ext cx="628548" cy="590550"/>
            </a:xfrm>
            <a:prstGeom prst="downArrow">
              <a:avLst>
                <a:gd name="adj1" fmla="val 39963"/>
                <a:gd name="adj2" fmla="val 44981"/>
              </a:avLst>
            </a:prstGeom>
            <a:gradFill rotWithShape="0">
              <a:gsLst>
                <a:gs pos="0">
                  <a:srgbClr val="102C34"/>
                </a:gs>
                <a:gs pos="55000">
                  <a:srgbClr val="3BA0BB">
                    <a:alpha val="4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6200000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tx2"/>
                </a:solidFill>
                <a:latin typeface="+mn-lt"/>
              </a:endParaRPr>
            </a:p>
          </p:txBody>
        </p:sp>
      </p:grp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479425" y="1757363"/>
            <a:ext cx="877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s-MX" sz="2200">
                <a:latin typeface="Calibri" pitchFamily="34" charset="0"/>
              </a:rPr>
              <a:t>Proceso para la </a:t>
            </a:r>
            <a:r>
              <a:rPr lang="es-MX" sz="2200" b="1">
                <a:latin typeface="Calibri" pitchFamily="34" charset="0"/>
              </a:rPr>
              <a:t>emisión de </a:t>
            </a:r>
            <a:r>
              <a:rPr lang="es-MX" sz="2800" b="1">
                <a:latin typeface="Calibri" pitchFamily="34" charset="0"/>
              </a:rPr>
              <a:t>Comprobantes con CBB</a:t>
            </a:r>
            <a:r>
              <a:rPr lang="es-ES_tradnl" sz="2800" b="1">
                <a:latin typeface="Calibri" pitchFamily="34" charset="0"/>
              </a:rPr>
              <a:t> </a:t>
            </a:r>
            <a:endParaRPr lang="es-ES_tradnl" sz="2200" b="1">
              <a:latin typeface="Calibri" pitchFamily="34" charset="0"/>
            </a:endParaRPr>
          </a:p>
        </p:txBody>
      </p:sp>
      <p:sp>
        <p:nvSpPr>
          <p:cNvPr id="64519" name="Título 1"/>
          <p:cNvSpPr>
            <a:spLocks noGrp="1"/>
          </p:cNvSpPr>
          <p:nvPr>
            <p:ph type="title"/>
          </p:nvPr>
        </p:nvSpPr>
        <p:spPr>
          <a:xfrm>
            <a:off x="549275" y="360363"/>
            <a:ext cx="3735388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Esquema CBB</a:t>
            </a:r>
          </a:p>
        </p:txBody>
      </p:sp>
      <p:pic>
        <p:nvPicPr>
          <p:cNvPr id="64520" name="Imagen 59" descr="QR_Droid_45565JL.png"/>
          <p:cNvPicPr>
            <a:picLocks noChangeAspect="1"/>
          </p:cNvPicPr>
          <p:nvPr/>
        </p:nvPicPr>
        <p:blipFill>
          <a:blip r:embed="rId11"/>
          <a:srcRect l="8141" t="8051" r="9494" b="9579"/>
          <a:stretch>
            <a:fillRect/>
          </a:stretch>
        </p:blipFill>
        <p:spPr bwMode="auto">
          <a:xfrm>
            <a:off x="7362825" y="242888"/>
            <a:ext cx="1601788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5539" name="Agrupar 17"/>
          <p:cNvGrpSpPr>
            <a:grpSpLocks/>
          </p:cNvGrpSpPr>
          <p:nvPr/>
        </p:nvGrpSpPr>
        <p:grpSpPr bwMode="auto">
          <a:xfrm>
            <a:off x="166688" y="1196975"/>
            <a:ext cx="4248150" cy="5545138"/>
            <a:chOff x="2195513" y="19050"/>
            <a:chExt cx="6948487" cy="6865938"/>
          </a:xfrm>
        </p:grpSpPr>
        <p:pic>
          <p:nvPicPr>
            <p:cNvPr id="65550" name="Picture 3" descr="C:\Users\joseluis\AppData\Local\Microsoft\Windows\Temporary Internet Files\Content.Outlook\H5BYMWYV\Comprobante-fiscal-digital-por-Internet (4)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00275" y="26988"/>
              <a:ext cx="6943725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ángulo 19"/>
            <p:cNvSpPr/>
            <p:nvPr/>
          </p:nvSpPr>
          <p:spPr>
            <a:xfrm>
              <a:off x="2195513" y="19050"/>
              <a:ext cx="5400917" cy="475682"/>
            </a:xfrm>
            <a:prstGeom prst="rect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/>
            </a:p>
          </p:txBody>
        </p:sp>
        <p:sp>
          <p:nvSpPr>
            <p:cNvPr id="22" name="Rectángulo 20"/>
            <p:cNvSpPr/>
            <p:nvPr/>
          </p:nvSpPr>
          <p:spPr>
            <a:xfrm>
              <a:off x="7848299" y="524217"/>
              <a:ext cx="750417" cy="161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ángulo 21"/>
            <p:cNvSpPr/>
            <p:nvPr/>
          </p:nvSpPr>
          <p:spPr>
            <a:xfrm>
              <a:off x="8048237" y="689330"/>
              <a:ext cx="750415" cy="161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65554" name="Imagen 4" descr="cedula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19595" y="4365625"/>
              <a:ext cx="1399920" cy="1920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Rectángulo 23"/>
            <p:cNvSpPr/>
            <p:nvPr/>
          </p:nvSpPr>
          <p:spPr>
            <a:xfrm>
              <a:off x="4057270" y="4194043"/>
              <a:ext cx="4962093" cy="2690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IMPRESO POR ROMUALDO PÉREZ HERNÁNDEZ. PEHR7109236Y7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FECHA DE INCLUSIÓN DE LA AUTORIZACIÓN EN LA PÁGINA DE INTERNET DEL SAT: 6 DE MARZO DE 2002.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COMPROBANTES ELABORADOS EL 8 DE MARZO DE 2009.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LA REPRODUCCIÓN NO AUTORIZADA DE ESTE COMPROBANTE CONSTITUYE UN DELITO EN LOS TERMINOS DE LAS DISPOSICIONES FISCALES.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VIGENCIA DEL 8 DE MARZO DE 2009 AL 8 DE MARZO DE 2011.</a:t>
              </a:r>
            </a:p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700">
                  <a:solidFill>
                    <a:srgbClr val="595959"/>
                  </a:solidFill>
                </a:rPr>
                <a:t>NÚMERO DE APROBACIÓN DEL SICOFI: 1223720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700">
                <a:solidFill>
                  <a:srgbClr val="595959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altLang="es-ES" sz="700">
                  <a:solidFill>
                    <a:srgbClr val="595959"/>
                  </a:solidFill>
                </a:rPr>
                <a:t>“</a:t>
              </a:r>
              <a:r>
                <a:rPr lang="es-ES" sz="700">
                  <a:solidFill>
                    <a:srgbClr val="595959"/>
                  </a:solidFill>
                </a:rPr>
                <a:t>EFECTOS FISCALES AL PAGO</a:t>
              </a:r>
              <a:r>
                <a:rPr lang="es-ES" altLang="es-ES" sz="700">
                  <a:solidFill>
                    <a:srgbClr val="595959"/>
                  </a:solidFill>
                </a:rPr>
                <a:t>”</a:t>
              </a:r>
              <a:r>
                <a:rPr lang="es-ES" sz="700">
                  <a:solidFill>
                    <a:srgbClr val="595959"/>
                  </a:solidFill>
                </a:rPr>
                <a:t>   		 </a:t>
              </a:r>
              <a:r>
                <a:rPr lang="es-ES" altLang="es-ES" sz="700">
                  <a:solidFill>
                    <a:srgbClr val="595959"/>
                  </a:solidFill>
                </a:rPr>
                <a:t>“</a:t>
              </a:r>
              <a:r>
                <a:rPr lang="es-ES" sz="700">
                  <a:solidFill>
                    <a:srgbClr val="595959"/>
                  </a:solidFill>
                </a:rPr>
                <a:t>PAGO EN UNA SOLA EXHIBICIÓN</a:t>
              </a:r>
              <a:r>
                <a:rPr lang="es-ES" altLang="es-ES" sz="700">
                  <a:solidFill>
                    <a:srgbClr val="595959"/>
                  </a:solidFill>
                </a:rPr>
                <a:t>”</a:t>
              </a:r>
              <a:endParaRPr lang="es-ES" sz="700">
                <a:solidFill>
                  <a:srgbClr val="595959"/>
                </a:solidFill>
              </a:endParaRPr>
            </a:p>
          </p:txBody>
        </p:sp>
        <p:sp>
          <p:nvSpPr>
            <p:cNvPr id="26" name="Rectángulo 24"/>
            <p:cNvSpPr/>
            <p:nvPr/>
          </p:nvSpPr>
          <p:spPr>
            <a:xfrm>
              <a:off x="2268218" y="6598006"/>
              <a:ext cx="6875782" cy="1434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ángulo 25"/>
            <p:cNvSpPr/>
            <p:nvPr/>
          </p:nvSpPr>
          <p:spPr>
            <a:xfrm>
              <a:off x="8053430" y="154679"/>
              <a:ext cx="607603" cy="2358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ángulo 26"/>
            <p:cNvSpPr/>
            <p:nvPr/>
          </p:nvSpPr>
          <p:spPr>
            <a:xfrm>
              <a:off x="2281200" y="543873"/>
              <a:ext cx="4032512" cy="2869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5540" name="4 Rectángulo"/>
          <p:cNvSpPr>
            <a:spLocks noChangeArrowheads="1"/>
          </p:cNvSpPr>
          <p:nvPr/>
        </p:nvSpPr>
        <p:spPr bwMode="auto">
          <a:xfrm>
            <a:off x="96838" y="115888"/>
            <a:ext cx="21367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3600" b="1">
                <a:latin typeface="Calibri" pitchFamily="34" charset="0"/>
              </a:rPr>
              <a:t>FACTURA</a:t>
            </a:r>
            <a:r>
              <a:rPr lang="es-MX" sz="6000" b="1">
                <a:latin typeface="Calibri" pitchFamily="34" charset="0"/>
              </a:rPr>
              <a:t> </a:t>
            </a:r>
          </a:p>
        </p:txBody>
      </p:sp>
      <p:sp>
        <p:nvSpPr>
          <p:cNvPr id="30" name="5 Rectángulo"/>
          <p:cNvSpPr>
            <a:spLocks noChangeArrowheads="1"/>
          </p:cNvSpPr>
          <p:nvPr/>
        </p:nvSpPr>
        <p:spPr bwMode="auto">
          <a:xfrm>
            <a:off x="2052638" y="333375"/>
            <a:ext cx="2447925" cy="7080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Impresor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Autorizado</a:t>
            </a:r>
            <a:endParaRPr lang="es-MX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59300" y="1196975"/>
            <a:ext cx="445135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ángulo 28"/>
          <p:cNvSpPr>
            <a:spLocks noChangeArrowheads="1"/>
          </p:cNvSpPr>
          <p:nvPr/>
        </p:nvSpPr>
        <p:spPr bwMode="auto">
          <a:xfrm>
            <a:off x="5737225" y="4760913"/>
            <a:ext cx="32908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600">
                <a:solidFill>
                  <a:srgbClr val="404040"/>
                </a:solidFill>
                <a:latin typeface="Arial Narrow" pitchFamily="34" charset="0"/>
              </a:rPr>
              <a:t>Este comprobante tendrá una vigencia de dos años contados a partir de la fecha de aprobación de la asignación de folios, la cual es: 23/01/2011. </a:t>
            </a:r>
          </a:p>
        </p:txBody>
      </p:sp>
      <p:sp>
        <p:nvSpPr>
          <p:cNvPr id="33" name="Rectángulo 35"/>
          <p:cNvSpPr>
            <a:spLocks noChangeArrowheads="1"/>
          </p:cNvSpPr>
          <p:nvPr/>
        </p:nvSpPr>
        <p:spPr bwMode="auto">
          <a:xfrm>
            <a:off x="5737225" y="5053013"/>
            <a:ext cx="32908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MX" sz="600">
              <a:solidFill>
                <a:srgbClr val="404040"/>
              </a:solidFill>
              <a:latin typeface="Arial Narrow" pitchFamily="34" charset="0"/>
            </a:endParaRPr>
          </a:p>
          <a:p>
            <a:r>
              <a:rPr lang="es-MX" sz="600">
                <a:solidFill>
                  <a:srgbClr val="404040"/>
                </a:solidFill>
                <a:latin typeface="Arial Narrow" pitchFamily="34" charset="0"/>
              </a:rPr>
              <a:t>La reproducción apócrifa de este comprobante constituye un delito en los términos de las disposiciones fiscales.</a:t>
            </a:r>
            <a:endParaRPr lang="es-ES_tradnl" sz="600">
              <a:solidFill>
                <a:srgbClr val="404040"/>
              </a:solidFill>
              <a:latin typeface="Arial Narrow" pitchFamily="34" charset="0"/>
            </a:endParaRPr>
          </a:p>
        </p:txBody>
      </p:sp>
      <p:sp>
        <p:nvSpPr>
          <p:cNvPr id="34" name="5 Rectángulo"/>
          <p:cNvSpPr/>
          <p:nvPr/>
        </p:nvSpPr>
        <p:spPr>
          <a:xfrm>
            <a:off x="4689475" y="4956175"/>
            <a:ext cx="1020763" cy="1281113"/>
          </a:xfrm>
          <a:prstGeom prst="rect">
            <a:avLst/>
          </a:prstGeom>
          <a:noFill/>
          <a:ln>
            <a:solidFill>
              <a:srgbClr val="A318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35" name="5 Rectángulo"/>
          <p:cNvSpPr/>
          <p:nvPr/>
        </p:nvSpPr>
        <p:spPr>
          <a:xfrm>
            <a:off x="4559300" y="1557338"/>
            <a:ext cx="4549775" cy="392112"/>
          </a:xfrm>
          <a:prstGeom prst="rect">
            <a:avLst/>
          </a:prstGeom>
          <a:noFill/>
          <a:ln>
            <a:solidFill>
              <a:srgbClr val="A318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36" name="4 Rectángulo"/>
          <p:cNvSpPr>
            <a:spLocks noChangeArrowheads="1"/>
          </p:cNvSpPr>
          <p:nvPr/>
        </p:nvSpPr>
        <p:spPr bwMode="auto">
          <a:xfrm>
            <a:off x="4498975" y="333375"/>
            <a:ext cx="1225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4400" b="1">
                <a:solidFill>
                  <a:srgbClr val="812756"/>
                </a:solidFill>
                <a:latin typeface="Calibri" pitchFamily="34" charset="0"/>
              </a:rPr>
              <a:t>CBB</a:t>
            </a:r>
            <a:endParaRPr lang="es-MX" sz="7200" b="1">
              <a:solidFill>
                <a:srgbClr val="812756"/>
              </a:solidFill>
              <a:latin typeface="Calibri" pitchFamily="34" charset="0"/>
            </a:endParaRPr>
          </a:p>
        </p:txBody>
      </p:sp>
      <p:sp>
        <p:nvSpPr>
          <p:cNvPr id="37" name="5 Rectángulo"/>
          <p:cNvSpPr>
            <a:spLocks noChangeArrowheads="1"/>
          </p:cNvSpPr>
          <p:nvPr/>
        </p:nvSpPr>
        <p:spPr bwMode="auto">
          <a:xfrm>
            <a:off x="5651500" y="333375"/>
            <a:ext cx="3359150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>
                <a:solidFill>
                  <a:srgbClr val="812756"/>
                </a:solidFill>
                <a:latin typeface="Calibri" pitchFamily="34" charset="0"/>
              </a:rPr>
              <a:t>Código de Barras</a:t>
            </a:r>
          </a:p>
          <a:p>
            <a:r>
              <a:rPr lang="es-MX" sz="2000" b="1">
                <a:solidFill>
                  <a:srgbClr val="812756"/>
                </a:solidFill>
                <a:latin typeface="Calibri" pitchFamily="34" charset="0"/>
              </a:rPr>
              <a:t>Bidimensional</a:t>
            </a:r>
          </a:p>
        </p:txBody>
      </p:sp>
      <p:sp>
        <p:nvSpPr>
          <p:cNvPr id="38" name="5 Rectángulo"/>
          <p:cNvSpPr/>
          <p:nvPr/>
        </p:nvSpPr>
        <p:spPr>
          <a:xfrm>
            <a:off x="7869238" y="1125538"/>
            <a:ext cx="1216025" cy="390525"/>
          </a:xfrm>
          <a:prstGeom prst="rect">
            <a:avLst/>
          </a:prstGeom>
          <a:noFill/>
          <a:ln>
            <a:solidFill>
              <a:srgbClr val="A318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animBg="1"/>
      <p:bldP spid="35" grpId="0" animBg="1"/>
      <p:bldP spid="36" grpId="0"/>
      <p:bldP spid="37" grpId="0" animBg="1"/>
      <p:bldP spid="3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Imagen 2" descr="atencion-clipart_43091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1557338"/>
            <a:ext cx="1512888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Rectángulo 41"/>
          <p:cNvSpPr>
            <a:spLocks noChangeArrowheads="1"/>
          </p:cNvSpPr>
          <p:nvPr/>
        </p:nvSpPr>
        <p:spPr bwMode="auto">
          <a:xfrm>
            <a:off x="179388" y="1600200"/>
            <a:ext cx="6121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algn="r">
              <a:spcBef>
                <a:spcPct val="50000"/>
              </a:spcBef>
            </a:pPr>
            <a:r>
              <a:rPr lang="es-MX" sz="2600" b="1">
                <a:solidFill>
                  <a:srgbClr val="000000"/>
                </a:solidFill>
                <a:latin typeface="Calibri" pitchFamily="34" charset="0"/>
              </a:rPr>
              <a:t>Los últimos cambios fiscales en materia de Factura Electrónica, también deben aplicarse en este esquema</a:t>
            </a:r>
            <a:endParaRPr lang="es-MX" sz="2600" i="1">
              <a:latin typeface="Calibri" pitchFamily="34" charset="0"/>
            </a:endParaRPr>
          </a:p>
        </p:txBody>
      </p:sp>
      <p:sp>
        <p:nvSpPr>
          <p:cNvPr id="67592" name="CuadroTexto 11"/>
          <p:cNvSpPr txBox="1">
            <a:spLocks noChangeArrowheads="1"/>
          </p:cNvSpPr>
          <p:nvPr/>
        </p:nvSpPr>
        <p:spPr bwMode="auto">
          <a:xfrm>
            <a:off x="971550" y="3290888"/>
            <a:ext cx="52054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Lugar de expedición del comprobante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Unidad de medida 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Condiciones de pago</a:t>
            </a:r>
          </a:p>
        </p:txBody>
      </p:sp>
      <p:sp>
        <p:nvSpPr>
          <p:cNvPr id="67593" name="CuadroTexto 14"/>
          <p:cNvSpPr txBox="1">
            <a:spLocks noChangeArrowheads="1"/>
          </p:cNvSpPr>
          <p:nvPr/>
        </p:nvSpPr>
        <p:spPr bwMode="auto">
          <a:xfrm>
            <a:off x="1404938" y="5373688"/>
            <a:ext cx="61198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alibri" pitchFamily="34" charset="0"/>
                <a:ea typeface="ＭＳ Ｐゴシック"/>
                <a:cs typeface="Calibri" pitchFamily="34" charset="0"/>
              </a:rPr>
              <a:t>Código Fiscal Federación</a:t>
            </a:r>
          </a:p>
          <a:p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 Art. 29-B, Fracción I inciso a) </a:t>
            </a:r>
          </a:p>
          <a:p>
            <a:r>
              <a:rPr lang="es-ES" sz="2000">
                <a:latin typeface="Calibri" pitchFamily="34" charset="0"/>
                <a:ea typeface="ＭＳ Ｐゴシック"/>
                <a:cs typeface="Calibri" pitchFamily="34" charset="0"/>
              </a:rPr>
              <a:t>Art. 29-A, Fracciones I al VIII</a:t>
            </a:r>
          </a:p>
        </p:txBody>
      </p:sp>
      <p:sp>
        <p:nvSpPr>
          <p:cNvPr id="67594" name="Título 1"/>
          <p:cNvSpPr txBox="1">
            <a:spLocks/>
          </p:cNvSpPr>
          <p:nvPr/>
        </p:nvSpPr>
        <p:spPr bwMode="auto">
          <a:xfrm>
            <a:off x="477838" y="360363"/>
            <a:ext cx="37353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s-ES" sz="32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Cambios fiscales en esquema CBB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ítulo 1"/>
          <p:cNvSpPr>
            <a:spLocks noGrp="1"/>
          </p:cNvSpPr>
          <p:nvPr>
            <p:ph type="title"/>
          </p:nvPr>
        </p:nvSpPr>
        <p:spPr>
          <a:xfrm>
            <a:off x="539750" y="144463"/>
            <a:ext cx="4024313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Cómo generar un CBB</a:t>
            </a: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311150" y="1482725"/>
            <a:ext cx="2376488" cy="3160713"/>
          </a:xfrm>
        </p:spPr>
        <p:txBody>
          <a:bodyPr/>
          <a:lstStyle/>
          <a:p>
            <a:pPr eaLnBrk="1" hangingPunct="1"/>
            <a:r>
              <a:rPr lang="es-ES" smtClean="0">
                <a:ea typeface="ＭＳ Ｐゴシック"/>
                <a:cs typeface="ＭＳ Ｐゴシック"/>
              </a:rPr>
              <a:t>Excel</a:t>
            </a:r>
          </a:p>
          <a:p>
            <a:pPr eaLnBrk="1" hangingPunct="1"/>
            <a:endParaRPr lang="es-ES" smtClean="0">
              <a:ea typeface="ＭＳ Ｐゴシック"/>
              <a:cs typeface="ＭＳ Ｐゴシック"/>
            </a:endParaRPr>
          </a:p>
          <a:p>
            <a:pPr eaLnBrk="1" hangingPunct="1"/>
            <a:r>
              <a:rPr lang="es-ES" smtClean="0">
                <a:ea typeface="ＭＳ Ｐゴシック"/>
                <a:cs typeface="ＭＳ Ｐゴシック"/>
              </a:rPr>
              <a:t>Imprenta</a:t>
            </a:r>
          </a:p>
          <a:p>
            <a:pPr eaLnBrk="1" hangingPunct="1"/>
            <a:endParaRPr lang="es-ES" smtClean="0">
              <a:ea typeface="ＭＳ Ｐゴシック"/>
              <a:cs typeface="ＭＳ Ｐゴシック"/>
            </a:endParaRPr>
          </a:p>
          <a:p>
            <a:pPr eaLnBrk="1" hangingPunct="1"/>
            <a:r>
              <a:rPr lang="es-ES" b="1" smtClean="0">
                <a:solidFill>
                  <a:srgbClr val="800040"/>
                </a:solidFill>
                <a:ea typeface="ＭＳ Ｐゴシック"/>
                <a:cs typeface="ＭＳ Ｐゴシック"/>
              </a:rPr>
              <a:t>Software</a:t>
            </a:r>
          </a:p>
        </p:txBody>
      </p:sp>
      <p:sp>
        <p:nvSpPr>
          <p:cNvPr id="7" name="Rectángulo 4"/>
          <p:cNvSpPr>
            <a:spLocks noChangeArrowheads="1"/>
          </p:cNvSpPr>
          <p:nvPr/>
        </p:nvSpPr>
        <p:spPr bwMode="auto">
          <a:xfrm>
            <a:off x="2471738" y="1411288"/>
            <a:ext cx="4895850" cy="719137"/>
          </a:xfrm>
          <a:prstGeom prst="rect">
            <a:avLst/>
          </a:prstGeom>
          <a:solidFill>
            <a:srgbClr val="7F7F7F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Con riesgos de pérdida de información, no existe un control formal de los movimientos contables.</a:t>
            </a:r>
          </a:p>
        </p:txBody>
      </p:sp>
      <p:sp>
        <p:nvSpPr>
          <p:cNvPr id="8" name="Rectángulo 7"/>
          <p:cNvSpPr>
            <a:spLocks noChangeArrowheads="1"/>
          </p:cNvSpPr>
          <p:nvPr/>
        </p:nvSpPr>
        <p:spPr bwMode="auto">
          <a:xfrm>
            <a:off x="2471738" y="2706688"/>
            <a:ext cx="4895850" cy="720725"/>
          </a:xfrm>
          <a:prstGeom prst="rect">
            <a:avLst/>
          </a:prstGeom>
          <a:solidFill>
            <a:srgbClr val="7F7F7F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Forma manual, por lo que debe precisarse en cada impresión el CBB autorizado por el SAT.</a:t>
            </a:r>
          </a:p>
        </p:txBody>
      </p:sp>
      <p:sp>
        <p:nvSpPr>
          <p:cNvPr id="9" name="Rectángulo 9"/>
          <p:cNvSpPr>
            <a:spLocks noChangeArrowheads="1"/>
          </p:cNvSpPr>
          <p:nvPr/>
        </p:nvSpPr>
        <p:spPr bwMode="auto">
          <a:xfrm>
            <a:off x="2471738" y="3859213"/>
            <a:ext cx="4895850" cy="938212"/>
          </a:xfrm>
          <a:prstGeom prst="rect">
            <a:avLst/>
          </a:prstGeom>
          <a:solidFill>
            <a:srgbClr val="70277F"/>
          </a:solidFill>
          <a:ln w="9525">
            <a:noFill/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Automatización del proceso de facturación, generación ilimitada sin involucrar terceros, control de cobranza, contabilización simultánea.</a:t>
            </a:r>
          </a:p>
        </p:txBody>
      </p:sp>
      <p:sp>
        <p:nvSpPr>
          <p:cNvPr id="10" name="Cerrar corchete 6"/>
          <p:cNvSpPr>
            <a:spLocks/>
          </p:cNvSpPr>
          <p:nvPr/>
        </p:nvSpPr>
        <p:spPr bwMode="auto">
          <a:xfrm>
            <a:off x="7512050" y="1338263"/>
            <a:ext cx="144463" cy="2232025"/>
          </a:xfrm>
          <a:prstGeom prst="rightBracket">
            <a:avLst>
              <a:gd name="adj" fmla="val 8298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+mn-lt"/>
            </a:endParaRPr>
          </a:p>
        </p:txBody>
      </p:sp>
      <p:sp>
        <p:nvSpPr>
          <p:cNvPr id="11" name="CuadroTexto 8"/>
          <p:cNvSpPr txBox="1">
            <a:spLocks noChangeArrowheads="1"/>
          </p:cNvSpPr>
          <p:nvPr/>
        </p:nvSpPr>
        <p:spPr bwMode="auto">
          <a:xfrm>
            <a:off x="7667625" y="2058988"/>
            <a:ext cx="1185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Esquemas </a:t>
            </a:r>
          </a:p>
          <a:p>
            <a:pPr algn="ctr"/>
            <a:r>
              <a:rPr lang="es-ES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impresos</a:t>
            </a:r>
          </a:p>
        </p:txBody>
      </p:sp>
      <p:sp>
        <p:nvSpPr>
          <p:cNvPr id="12" name="Cerrar corchete 12"/>
          <p:cNvSpPr>
            <a:spLocks/>
          </p:cNvSpPr>
          <p:nvPr/>
        </p:nvSpPr>
        <p:spPr bwMode="auto">
          <a:xfrm>
            <a:off x="7540625" y="3787775"/>
            <a:ext cx="117475" cy="1008063"/>
          </a:xfrm>
          <a:prstGeom prst="rightBracket">
            <a:avLst>
              <a:gd name="adj" fmla="val 8343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+mn-lt"/>
            </a:endParaRPr>
          </a:p>
        </p:txBody>
      </p:sp>
      <p:sp>
        <p:nvSpPr>
          <p:cNvPr id="13" name="CuadroTexto 13"/>
          <p:cNvSpPr txBox="1">
            <a:spLocks noChangeArrowheads="1"/>
          </p:cNvSpPr>
          <p:nvPr/>
        </p:nvSpPr>
        <p:spPr bwMode="auto">
          <a:xfrm>
            <a:off x="7708900" y="3832225"/>
            <a:ext cx="10953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Esquema </a:t>
            </a:r>
          </a:p>
          <a:p>
            <a:pPr algn="ctr"/>
            <a:r>
              <a:rPr lang="es-ES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Digital</a:t>
            </a:r>
          </a:p>
          <a:p>
            <a:pPr algn="ctr"/>
            <a:r>
              <a:rPr lang="es-ES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Impreso</a:t>
            </a:r>
          </a:p>
        </p:txBody>
      </p:sp>
      <p:sp>
        <p:nvSpPr>
          <p:cNvPr id="14" name="CuadroTexto 10"/>
          <p:cNvSpPr txBox="1">
            <a:spLocks noChangeArrowheads="1"/>
          </p:cNvSpPr>
          <p:nvPr/>
        </p:nvSpPr>
        <p:spPr bwMode="auto">
          <a:xfrm>
            <a:off x="827088" y="5373688"/>
            <a:ext cx="4287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2200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Puedes migrar al esquema de CFDI </a:t>
            </a:r>
          </a:p>
          <a:p>
            <a:pPr algn="ctr"/>
            <a:r>
              <a:rPr lang="es-ES" sz="2200" b="1">
                <a:solidFill>
                  <a:srgbClr val="80004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en el momento que TÚ LO DECIDAS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ítulo 1"/>
          <p:cNvSpPr>
            <a:spLocks noGrp="1"/>
          </p:cNvSpPr>
          <p:nvPr>
            <p:ph type="title"/>
          </p:nvPr>
        </p:nvSpPr>
        <p:spPr>
          <a:xfrm>
            <a:off x="538163" y="260350"/>
            <a:ext cx="3529012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Existe una nueva opción para ti</a:t>
            </a:r>
          </a:p>
        </p:txBody>
      </p:sp>
      <p:sp>
        <p:nvSpPr>
          <p:cNvPr id="70659" name="Marcador de contenido 2"/>
          <p:cNvSpPr>
            <a:spLocks noGrp="1"/>
          </p:cNvSpPr>
          <p:nvPr>
            <p:ph idx="1"/>
          </p:nvPr>
        </p:nvSpPr>
        <p:spPr>
          <a:xfrm>
            <a:off x="827088" y="3141663"/>
            <a:ext cx="7200900" cy="2879725"/>
          </a:xfrm>
        </p:spPr>
        <p:txBody>
          <a:bodyPr/>
          <a:lstStyle/>
          <a:p>
            <a:pPr eaLnBrk="1" hangingPunct="1"/>
            <a:r>
              <a:rPr lang="es-ES" sz="2700" smtClean="0">
                <a:ea typeface="ＭＳ Ｐゴシック"/>
                <a:cs typeface="ＭＳ Ｐゴシック"/>
              </a:rPr>
              <a:t>Actualizado fiscalmente</a:t>
            </a:r>
          </a:p>
          <a:p>
            <a:pPr eaLnBrk="1" hangingPunct="1"/>
            <a:r>
              <a:rPr lang="es-ES" sz="2700" smtClean="0">
                <a:ea typeface="ＭＳ Ｐゴシック"/>
                <a:cs typeface="ＭＳ Ｐゴシック"/>
              </a:rPr>
              <a:t>Facturación automática</a:t>
            </a:r>
          </a:p>
          <a:p>
            <a:pPr eaLnBrk="1" hangingPunct="1"/>
            <a:r>
              <a:rPr lang="es-ES" sz="2700" smtClean="0">
                <a:ea typeface="ＭＳ Ｐゴシック"/>
                <a:cs typeface="ＭＳ Ｐゴシック"/>
              </a:rPr>
              <a:t>Control de clientes y cuentas por cobrar</a:t>
            </a:r>
          </a:p>
          <a:p>
            <a:pPr eaLnBrk="1" hangingPunct="1"/>
            <a:r>
              <a:rPr lang="es-ES" sz="2700" smtClean="0">
                <a:ea typeface="ＭＳ Ｐゴシック"/>
                <a:cs typeface="ＭＳ Ｐゴシック"/>
              </a:rPr>
              <a:t>Contabilización automática</a:t>
            </a:r>
          </a:p>
          <a:p>
            <a:pPr eaLnBrk="1" hangingPunct="1"/>
            <a:r>
              <a:rPr lang="es-ES" sz="2700" smtClean="0">
                <a:ea typeface="ＭＳ Ｐゴシック"/>
                <a:cs typeface="ＭＳ Ｐゴシック"/>
              </a:rPr>
              <a:t>Impresión y envío por correo electrónico de comprobantes</a:t>
            </a:r>
          </a:p>
        </p:txBody>
      </p:sp>
      <p:grpSp>
        <p:nvGrpSpPr>
          <p:cNvPr id="70660" name="4 Grupo"/>
          <p:cNvGrpSpPr>
            <a:grpSpLocks/>
          </p:cNvGrpSpPr>
          <p:nvPr/>
        </p:nvGrpSpPr>
        <p:grpSpPr bwMode="auto">
          <a:xfrm>
            <a:off x="6299200" y="188913"/>
            <a:ext cx="2449513" cy="2305050"/>
            <a:chOff x="6370638" y="692150"/>
            <a:chExt cx="2089150" cy="2087563"/>
          </a:xfrm>
        </p:grpSpPr>
        <p:pic>
          <p:nvPicPr>
            <p:cNvPr id="70662" name="Imagen 12" descr="Ecran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70638" y="692150"/>
              <a:ext cx="2089150" cy="2087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63" name="CuadroTexto 11"/>
            <p:cNvSpPr txBox="1">
              <a:spLocks noChangeArrowheads="1"/>
            </p:cNvSpPr>
            <p:nvPr/>
          </p:nvSpPr>
          <p:spPr bwMode="auto">
            <a:xfrm>
              <a:off x="6732588" y="1123950"/>
              <a:ext cx="1368425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3200" b="1">
                  <a:solidFill>
                    <a:schemeClr val="bg1"/>
                  </a:solidFill>
                  <a:latin typeface="Calibri" pitchFamily="34" charset="0"/>
                  <a:ea typeface="ＭＳ Ｐゴシック"/>
                  <a:cs typeface="Calibri" pitchFamily="34" charset="0"/>
                </a:rPr>
                <a:t>DEMO</a:t>
              </a:r>
            </a:p>
          </p:txBody>
        </p:sp>
      </p:grpSp>
      <p:pic>
        <p:nvPicPr>
          <p:cNvPr id="70661" name="Picture 1" descr="logo factura cbb con y sin año-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281113"/>
            <a:ext cx="63373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89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graphicFrame>
        <p:nvGraphicFramePr>
          <p:cNvPr id="49356" name="Group 204"/>
          <p:cNvGraphicFramePr>
            <a:graphicFrameLocks noGrp="1"/>
          </p:cNvGraphicFramePr>
          <p:nvPr/>
        </p:nvGraphicFramePr>
        <p:xfrm>
          <a:off x="179388" y="981075"/>
          <a:ext cx="8797925" cy="5561013"/>
        </p:xfrm>
        <a:graphic>
          <a:graphicData uri="http://schemas.openxmlformats.org/drawingml/2006/table">
            <a:tbl>
              <a:tblPr/>
              <a:tblGrid>
                <a:gridCol w="4027487"/>
                <a:gridCol w="1677988"/>
                <a:gridCol w="1579562"/>
                <a:gridCol w="1512888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F517"/>
                          </a:solidFill>
                          <a:effectLst/>
                          <a:latin typeface="Calibri" pitchFamily="34" charset="0"/>
                        </a:rPr>
                        <a:t>CONTPAQ i® FACTURA CBB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1A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FACTURAS IMPRESAS CBB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1A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Excel®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1A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Otros sistemas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1A5B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Respaldo de Actualización Fiscal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Deben modificarse manualmente por el contribuyente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Contabilización AUTOMÁTICA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Proceso aún en papel y manual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Control digital de la información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Control en papel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Archivos sueltos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 hay respaldo de marca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Generación automática de todo tipo de CBB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 debe enviar a impresión cada tipo de comprobante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Debes crear cada tipo de comprobante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Debes pagar por cada tipo de comprobantes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Varias opciones para el envío de tus comprobantes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Sólo impresión de original y copias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Sólo pueden enviarse por correo electrónico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C1A5B"/>
                          </a:solidFill>
                          <a:effectLst/>
                          <a:latin typeface="Calibri" pitchFamily="34" charset="0"/>
                        </a:rPr>
                        <a:t>Automatización del proceso de facturación = ahorro de tiempo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 cuentan con estos beneficios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1A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720" name="Título 1"/>
          <p:cNvSpPr>
            <a:spLocks noGrp="1"/>
          </p:cNvSpPr>
          <p:nvPr>
            <p:ph type="title"/>
          </p:nvPr>
        </p:nvSpPr>
        <p:spPr>
          <a:xfrm>
            <a:off x="179388" y="-85725"/>
            <a:ext cx="5472112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Comparativo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Marcador de contenido 2"/>
          <p:cNvSpPr>
            <a:spLocks noGrp="1"/>
          </p:cNvSpPr>
          <p:nvPr>
            <p:ph idx="1"/>
          </p:nvPr>
        </p:nvSpPr>
        <p:spPr>
          <a:xfrm>
            <a:off x="3203575" y="620713"/>
            <a:ext cx="5580063" cy="100806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s-ES" sz="3800" smtClean="0">
                <a:ea typeface="ＭＳ Ｐゴシック"/>
                <a:cs typeface="ＭＳ Ｐゴシック"/>
              </a:rPr>
              <a:t>La impresión de 500 facturas* puede tener un costo aproximado de:</a:t>
            </a:r>
          </a:p>
        </p:txBody>
      </p:sp>
      <p:pic>
        <p:nvPicPr>
          <p:cNvPr id="73731" name="Imagen 2" descr="papeles de trabajo.jpe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76250"/>
            <a:ext cx="280828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uadroTexto 3"/>
          <p:cNvSpPr txBox="1">
            <a:spLocks noChangeArrowheads="1"/>
          </p:cNvSpPr>
          <p:nvPr/>
        </p:nvSpPr>
        <p:spPr bwMode="auto">
          <a:xfrm>
            <a:off x="3132138" y="2781300"/>
            <a:ext cx="545623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5000">
                <a:solidFill>
                  <a:srgbClr val="660066"/>
                </a:solidFill>
                <a:latin typeface="Calibri" pitchFamily="34" charset="0"/>
              </a:rPr>
              <a:t>$800 a $1,200 pesos</a:t>
            </a:r>
          </a:p>
        </p:txBody>
      </p:sp>
      <p:sp>
        <p:nvSpPr>
          <p:cNvPr id="6" name="CuadroTexto 5"/>
          <p:cNvSpPr txBox="1">
            <a:spLocks noChangeArrowheads="1"/>
          </p:cNvSpPr>
          <p:nvPr/>
        </p:nvSpPr>
        <p:spPr bwMode="auto">
          <a:xfrm>
            <a:off x="663575" y="4062413"/>
            <a:ext cx="794702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3800">
                <a:latin typeface="Calibri" pitchFamily="34" charset="0"/>
              </a:rPr>
              <a:t>¿Cuánto crees que cuesta no tener </a:t>
            </a:r>
          </a:p>
          <a:p>
            <a:pPr algn="ctr"/>
            <a:r>
              <a:rPr lang="es-ES" sz="3800">
                <a:latin typeface="Calibri" pitchFamily="34" charset="0"/>
              </a:rPr>
              <a:t>todos los beneficios que acabas de ver?</a:t>
            </a:r>
          </a:p>
        </p:txBody>
      </p:sp>
      <p:sp>
        <p:nvSpPr>
          <p:cNvPr id="73734" name="CuadroTexto 6"/>
          <p:cNvSpPr txBox="1">
            <a:spLocks noChangeArrowheads="1"/>
          </p:cNvSpPr>
          <p:nvPr/>
        </p:nvSpPr>
        <p:spPr bwMode="auto">
          <a:xfrm>
            <a:off x="481013" y="5972175"/>
            <a:ext cx="4121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400">
                <a:latin typeface="Calibri" pitchFamily="34" charset="0"/>
              </a:rPr>
              <a:t>* Tamaño carta, papel autociopiable, 1 copias, 2 tintas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>
          <a:xfrm>
            <a:off x="574675" y="115888"/>
            <a:ext cx="4933950" cy="981075"/>
          </a:xfrm>
        </p:spPr>
        <p:txBody>
          <a:bodyPr/>
          <a:lstStyle/>
          <a:p>
            <a:pPr algn="l" eaLnBrk="1" hangingPunct="1"/>
            <a:r>
              <a:rPr lang="es-MX" b="1" smtClean="0">
                <a:solidFill>
                  <a:srgbClr val="8C1A5B"/>
                </a:solidFill>
                <a:ea typeface="ＭＳ Ｐゴシック"/>
                <a:cs typeface="ＭＳ Ｐゴシック"/>
              </a:rPr>
              <a:t>Quiénes somos</a:t>
            </a:r>
          </a:p>
        </p:txBody>
      </p:sp>
      <p:sp>
        <p:nvSpPr>
          <p:cNvPr id="17411" name="1 CuadroTexto"/>
          <p:cNvSpPr txBox="1">
            <a:spLocks noChangeArrowheads="1"/>
          </p:cNvSpPr>
          <p:nvPr/>
        </p:nvSpPr>
        <p:spPr bwMode="auto">
          <a:xfrm>
            <a:off x="611188" y="4149725"/>
            <a:ext cx="72739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Clr>
                <a:srgbClr val="0070C0"/>
              </a:buClr>
              <a:buSzPct val="108000"/>
            </a:pPr>
            <a:endParaRPr lang="es-MX" sz="1000" b="1">
              <a:solidFill>
                <a:srgbClr val="00B0F0"/>
              </a:solidFill>
              <a:latin typeface="Calibri" pitchFamily="34" charset="0"/>
              <a:ea typeface="ＭＳ Ｐゴシック"/>
              <a:cs typeface="ＭＳ Ｐゴシック"/>
            </a:endParaRPr>
          </a:p>
          <a:p>
            <a:pPr marL="533400" lvl="1" indent="-342900" eaLnBrk="0" hangingPunct="0">
              <a:lnSpc>
                <a:spcPct val="140000"/>
              </a:lnSpc>
              <a:buClr>
                <a:srgbClr val="0070C0"/>
              </a:buClr>
              <a:buSzPct val="108000"/>
            </a:pPr>
            <a:r>
              <a:rPr lang="es-MX" sz="2500" b="1">
                <a:latin typeface="Calibri" pitchFamily="34" charset="0"/>
                <a:ea typeface="ＭＳ Ｐゴシック"/>
                <a:cs typeface="ＭＳ Ｐゴシック"/>
              </a:rPr>
              <a:t>Más de 1500 Distribuidores en 7 oficinas regionales</a:t>
            </a:r>
            <a:endParaRPr lang="es-MX" sz="2500"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7412" name="Picture 6" descr="C:\Documents and Settings\Diego Maldonado\Escritorio\Mapadeoficina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050" y="1698625"/>
            <a:ext cx="360045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Imagen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7600" y="2132013"/>
            <a:ext cx="21907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027238" y="908050"/>
            <a:ext cx="58261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0" hangingPunct="0">
              <a:lnSpc>
                <a:spcPct val="140000"/>
              </a:lnSpc>
              <a:buClr>
                <a:srgbClr val="0070C0"/>
              </a:buClr>
              <a:buSzPct val="108000"/>
            </a:pPr>
            <a:r>
              <a:rPr lang="es-MX" sz="5000" b="1">
                <a:solidFill>
                  <a:srgbClr val="A31858"/>
                </a:solidFill>
              </a:rPr>
              <a:t>Fácil y completo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333500" y="4941888"/>
            <a:ext cx="40147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500" b="1">
                <a:solidFill>
                  <a:srgbClr val="8B1B3B"/>
                </a:solidFill>
                <a:latin typeface="Calibri" pitchFamily="34" charset="0"/>
              </a:rPr>
              <a:t>Guadalajara, Monterrey, Mérida, León, Chihuahua, Tijuana y Veracruz</a:t>
            </a:r>
            <a:endParaRPr lang="es-ES" sz="2500" b="1">
              <a:solidFill>
                <a:srgbClr val="8B1B3B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ítulo 1"/>
          <p:cNvSpPr>
            <a:spLocks noGrp="1"/>
          </p:cNvSpPr>
          <p:nvPr>
            <p:ph type="title"/>
          </p:nvPr>
        </p:nvSpPr>
        <p:spPr>
          <a:xfrm>
            <a:off x="468313" y="360363"/>
            <a:ext cx="6985000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6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Tenemos la mejor opción para ti</a:t>
            </a:r>
          </a:p>
        </p:txBody>
      </p:sp>
      <p:sp>
        <p:nvSpPr>
          <p:cNvPr id="32" name="Marcador de contenido 2"/>
          <p:cNvSpPr>
            <a:spLocks noGrp="1"/>
          </p:cNvSpPr>
          <p:nvPr>
            <p:ph idx="1"/>
          </p:nvPr>
        </p:nvSpPr>
        <p:spPr>
          <a:xfrm>
            <a:off x="179388" y="3933825"/>
            <a:ext cx="8496300" cy="4032250"/>
          </a:xfrm>
        </p:spPr>
        <p:txBody>
          <a:bodyPr/>
          <a:lstStyle/>
          <a:p>
            <a:pPr algn="ctr"/>
            <a:r>
              <a:rPr lang="es-ES" sz="2700" smtClean="0">
                <a:ea typeface="ＭＳ Ｐゴシック"/>
                <a:cs typeface="ＭＳ Ｐゴシック"/>
              </a:rPr>
              <a:t>Disponible a partir del 1 de agosto</a:t>
            </a:r>
          </a:p>
          <a:p>
            <a:pPr algn="ctr"/>
            <a:r>
              <a:rPr lang="es-ES" sz="2700" b="1" smtClean="0">
                <a:ea typeface="ＭＳ Ｐゴシック"/>
                <a:cs typeface="ＭＳ Ｐゴシック"/>
              </a:rPr>
              <a:t>$ 1,490.00</a:t>
            </a:r>
          </a:p>
        </p:txBody>
      </p:sp>
      <p:pic>
        <p:nvPicPr>
          <p:cNvPr id="75780" name="Picture 1" descr="logo factura cbb con y sin año-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484313"/>
            <a:ext cx="8497888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Título 2"/>
          <p:cNvSpPr>
            <a:spLocks/>
          </p:cNvSpPr>
          <p:nvPr/>
        </p:nvSpPr>
        <p:spPr bwMode="auto">
          <a:xfrm>
            <a:off x="754063" y="2708275"/>
            <a:ext cx="52578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lnSpc>
                <a:spcPct val="80000"/>
              </a:lnSpc>
            </a:pPr>
            <a:r>
              <a:rPr lang="es-ES" sz="4400">
                <a:solidFill>
                  <a:srgbClr val="FFFFFF"/>
                </a:solidFill>
                <a:latin typeface="Calibri" pitchFamily="34" charset="0"/>
                <a:ea typeface="ＭＳ Ｐゴシック"/>
                <a:cs typeface="ＭＳ Ｐゴシック"/>
              </a:rPr>
              <a:t>De forma móvil con</a:t>
            </a:r>
            <a:br>
              <a:rPr lang="es-ES" sz="4400">
                <a:solidFill>
                  <a:srgbClr val="FFFFFF"/>
                </a:solidFill>
                <a:latin typeface="Calibri" pitchFamily="34" charset="0"/>
                <a:ea typeface="ＭＳ Ｐゴシック"/>
                <a:cs typeface="ＭＳ Ｐゴシック"/>
              </a:rPr>
            </a:br>
            <a:r>
              <a:rPr lang="es-ES" sz="4400">
                <a:solidFill>
                  <a:srgbClr val="FFFFFF"/>
                </a:solidFill>
                <a:latin typeface="Calibri" pitchFamily="34" charset="0"/>
                <a:ea typeface="ＭＳ Ｐゴシック"/>
                <a:cs typeface="ＭＳ Ｐゴシック"/>
              </a:rPr>
              <a:t> CONTPAQ i®</a:t>
            </a:r>
          </a:p>
        </p:txBody>
      </p:sp>
      <p:pic>
        <p:nvPicPr>
          <p:cNvPr id="87045" name="Imagen 1" descr="cruz_table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4650" y="3279775"/>
            <a:ext cx="20955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Título 2"/>
          <p:cNvSpPr txBox="1">
            <a:spLocks/>
          </p:cNvSpPr>
          <p:nvPr/>
        </p:nvSpPr>
        <p:spPr bwMode="auto">
          <a:xfrm>
            <a:off x="611188" y="1482725"/>
            <a:ext cx="70580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s-ES" sz="72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FACTURA CBB</a:t>
            </a:r>
            <a:endParaRPr lang="es-ES" sz="5400" b="1">
              <a:solidFill>
                <a:srgbClr val="FAF517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87047" name="Imagen 10" descr="QR_Droid_45565J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1233488"/>
            <a:ext cx="19446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ángulo 41"/>
          <p:cNvSpPr>
            <a:spLocks noChangeArrowheads="1"/>
          </p:cNvSpPr>
          <p:nvPr/>
        </p:nvSpPr>
        <p:spPr bwMode="auto">
          <a:xfrm>
            <a:off x="179388" y="2133600"/>
            <a:ext cx="7705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23900" lvl="2">
              <a:spcBef>
                <a:spcPct val="50000"/>
              </a:spcBef>
            </a:pPr>
            <a:r>
              <a:rPr lang="es-MX" sz="2800" b="1">
                <a:latin typeface="Calibri" pitchFamily="34" charset="0"/>
              </a:rPr>
              <a:t>Factura donde quieras y cuando quieras</a:t>
            </a:r>
          </a:p>
        </p:txBody>
      </p:sp>
      <p:sp>
        <p:nvSpPr>
          <p:cNvPr id="89093" name="CuadroTexto 2"/>
          <p:cNvSpPr txBox="1">
            <a:spLocks noChangeArrowheads="1"/>
          </p:cNvSpPr>
          <p:nvPr/>
        </p:nvSpPr>
        <p:spPr bwMode="auto">
          <a:xfrm>
            <a:off x="971550" y="4370388"/>
            <a:ext cx="46609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En segundos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Muy fácil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Muy accesible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Respaldo de marca CONTPAQ i®</a:t>
            </a:r>
          </a:p>
          <a:p>
            <a:pPr marL="342900" indent="-342900">
              <a:buFont typeface="Arial" charset="0"/>
              <a:buChar char="•"/>
            </a:pPr>
            <a:endParaRPr lang="es-ES" sz="2400">
              <a:latin typeface="Calibri" pitchFamily="34" charset="0"/>
              <a:ea typeface="ＭＳ Ｐゴシック"/>
              <a:cs typeface="Calibri" pitchFamily="34" charset="0"/>
            </a:endParaRPr>
          </a:p>
        </p:txBody>
      </p:sp>
      <p:sp>
        <p:nvSpPr>
          <p:cNvPr id="89094" name="Título 1"/>
          <p:cNvSpPr>
            <a:spLocks/>
          </p:cNvSpPr>
          <p:nvPr/>
        </p:nvSpPr>
        <p:spPr bwMode="auto">
          <a:xfrm>
            <a:off x="539750" y="360363"/>
            <a:ext cx="547211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s-ES" sz="30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Existe una nueva opción para ti</a:t>
            </a:r>
          </a:p>
        </p:txBody>
      </p:sp>
      <p:pic>
        <p:nvPicPr>
          <p:cNvPr id="890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681288"/>
            <a:ext cx="5106988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6" name="Imagen 10" descr="QR_Droid_45565J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03888" y="255588"/>
            <a:ext cx="19446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7" name="Imagen 7" descr="cruz_table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2138" y="1049338"/>
            <a:ext cx="2093912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ángulo 41"/>
          <p:cNvSpPr>
            <a:spLocks noChangeArrowheads="1"/>
          </p:cNvSpPr>
          <p:nvPr/>
        </p:nvSpPr>
        <p:spPr bwMode="auto">
          <a:xfrm>
            <a:off x="106363" y="2268538"/>
            <a:ext cx="7634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23900" lvl="2">
              <a:spcBef>
                <a:spcPct val="50000"/>
              </a:spcBef>
            </a:pPr>
            <a:r>
              <a:rPr lang="es-MX" sz="3200" b="1">
                <a:solidFill>
                  <a:srgbClr val="751A38"/>
                </a:solidFill>
                <a:latin typeface="Calibri" pitchFamily="34" charset="0"/>
              </a:rPr>
              <a:t>VERSIÓN TOTALMENTE GRATIS</a:t>
            </a:r>
          </a:p>
        </p:txBody>
      </p:sp>
      <p:sp>
        <p:nvSpPr>
          <p:cNvPr id="90117" name="CuadroTexto 1"/>
          <p:cNvSpPr txBox="1">
            <a:spLocks noChangeArrowheads="1"/>
          </p:cNvSpPr>
          <p:nvPr/>
        </p:nvSpPr>
        <p:spPr bwMode="auto">
          <a:xfrm>
            <a:off x="755650" y="2852738"/>
            <a:ext cx="46878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Disponible para IPAD</a:t>
            </a:r>
          </a:p>
          <a:p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Emisión ilimitada de CBB</a:t>
            </a:r>
          </a:p>
          <a:p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Envío de CBB por correo electrónico</a:t>
            </a:r>
          </a:p>
        </p:txBody>
      </p:sp>
      <p:pic>
        <p:nvPicPr>
          <p:cNvPr id="90118" name="Imagen 3" descr="appsto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28194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Imagen 4" descr="androi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4275" y="3714750"/>
            <a:ext cx="2376488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CuadroTexto 5"/>
          <p:cNvSpPr txBox="1">
            <a:spLocks noChangeArrowheads="1"/>
          </p:cNvSpPr>
          <p:nvPr/>
        </p:nvSpPr>
        <p:spPr bwMode="auto">
          <a:xfrm>
            <a:off x="6470650" y="5053013"/>
            <a:ext cx="2027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>
                <a:latin typeface="Calibri" pitchFamily="34" charset="0"/>
                <a:ea typeface="ＭＳ Ｐゴシック"/>
                <a:cs typeface="Calibri" pitchFamily="34" charset="0"/>
              </a:rPr>
              <a:t>Próximamente</a:t>
            </a:r>
          </a:p>
        </p:txBody>
      </p:sp>
      <p:sp>
        <p:nvSpPr>
          <p:cNvPr id="90121" name="Título 1"/>
          <p:cNvSpPr>
            <a:spLocks/>
          </p:cNvSpPr>
          <p:nvPr/>
        </p:nvSpPr>
        <p:spPr bwMode="auto">
          <a:xfrm>
            <a:off x="539750" y="431800"/>
            <a:ext cx="547211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es-ES" sz="30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Existe una nueva opción para ti</a:t>
            </a:r>
          </a:p>
        </p:txBody>
      </p:sp>
      <p:pic>
        <p:nvPicPr>
          <p:cNvPr id="90122" name="Imagen 10" descr="QR_Droid_45565J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03888" y="255588"/>
            <a:ext cx="19446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23" name="Imagen 7" descr="cruz_tablet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2138" y="1049338"/>
            <a:ext cx="2093912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Título"/>
          <p:cNvSpPr>
            <a:spLocks noGrp="1"/>
          </p:cNvSpPr>
          <p:nvPr>
            <p:ph type="title" idx="4294967295"/>
          </p:nvPr>
        </p:nvSpPr>
        <p:spPr>
          <a:xfrm>
            <a:off x="180975" y="549275"/>
            <a:ext cx="4751388" cy="83185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b="1" smtClean="0">
                <a:solidFill>
                  <a:srgbClr val="8C1A5B"/>
                </a:solidFill>
                <a:ea typeface="ＭＳ Ｐゴシック"/>
                <a:cs typeface="ＭＳ Ｐゴシック"/>
              </a:rPr>
              <a:t>2012 es el año…</a:t>
            </a:r>
            <a:endParaRPr lang="es-MX" b="1" smtClean="0">
              <a:solidFill>
                <a:srgbClr val="8C1A5B"/>
              </a:solidFill>
              <a:ea typeface="ＭＳ Ｐゴシック"/>
              <a:cs typeface="ＭＳ Ｐゴシック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250825" y="2451100"/>
            <a:ext cx="8748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200" i="1">
                <a:solidFill>
                  <a:schemeClr val="bg1"/>
                </a:solidFill>
                <a:latin typeface="Calibri" pitchFamily="34" charset="0"/>
              </a:rPr>
              <a:t>Ahora entendemos la importancia de que la Factura Electrónica o CBB cumpla con las Reformas Fiscales 2012, ¿no?</a:t>
            </a:r>
          </a:p>
        </p:txBody>
      </p:sp>
      <p:sp>
        <p:nvSpPr>
          <p:cNvPr id="7" name="CuadroTexto 4"/>
          <p:cNvSpPr txBox="1">
            <a:spLocks noChangeArrowheads="1"/>
          </p:cNvSpPr>
          <p:nvPr/>
        </p:nvSpPr>
        <p:spPr bwMode="auto">
          <a:xfrm>
            <a:off x="-107950" y="1628775"/>
            <a:ext cx="9144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2600" i="1">
                <a:solidFill>
                  <a:schemeClr val="bg1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¿Te gustaría ahorrar tiempo y evitar errores en tu trabajo diario?</a:t>
            </a:r>
          </a:p>
        </p:txBody>
      </p:sp>
      <p:sp>
        <p:nvSpPr>
          <p:cNvPr id="8" name="Marcador de texto 2"/>
          <p:cNvSpPr txBox="1">
            <a:spLocks/>
          </p:cNvSpPr>
          <p:nvPr/>
        </p:nvSpPr>
        <p:spPr bwMode="auto">
          <a:xfrm>
            <a:off x="827088" y="3527425"/>
            <a:ext cx="813752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s-ES" sz="2500" i="1">
                <a:solidFill>
                  <a:schemeClr val="bg1"/>
                </a:solidFill>
                <a:latin typeface="Calibri" pitchFamily="34" charset="0"/>
                <a:ea typeface="ＭＳ Ｐゴシック"/>
                <a:cs typeface="ＭＳ Ｐゴシック"/>
              </a:rPr>
              <a:t>Tus facturas están a punto de vencer, ¿te gustaría dejar la decisión hasta el último o estar listo desde este momento?</a:t>
            </a:r>
            <a:endParaRPr lang="es-ES_tradnl" sz="2500" i="1">
              <a:solidFill>
                <a:schemeClr val="bg1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grpSp>
        <p:nvGrpSpPr>
          <p:cNvPr id="76810" name="Group 10"/>
          <p:cNvGrpSpPr>
            <a:grpSpLocks/>
          </p:cNvGrpSpPr>
          <p:nvPr/>
        </p:nvGrpSpPr>
        <p:grpSpPr bwMode="auto">
          <a:xfrm>
            <a:off x="46038" y="4508500"/>
            <a:ext cx="8413750" cy="2103438"/>
            <a:chOff x="29" y="2840"/>
            <a:chExt cx="5300" cy="1325"/>
          </a:xfrm>
        </p:grpSpPr>
        <p:sp>
          <p:nvSpPr>
            <p:cNvPr id="76807" name="Marcador de texto 2"/>
            <p:cNvSpPr txBox="1">
              <a:spLocks/>
            </p:cNvSpPr>
            <p:nvPr/>
          </p:nvSpPr>
          <p:spPr bwMode="auto">
            <a:xfrm>
              <a:off x="521" y="2840"/>
              <a:ext cx="4808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eaLnBrk="0" hangingPunct="0">
                <a:lnSpc>
                  <a:spcPct val="80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es-ES" sz="2600" b="1" i="1">
                  <a:solidFill>
                    <a:srgbClr val="FFFF00"/>
                  </a:solidFill>
                  <a:latin typeface="Calibri" pitchFamily="34" charset="0"/>
                  <a:ea typeface="ＭＳ Ｐゴシック"/>
                  <a:cs typeface="ＭＳ Ｐゴシック"/>
                </a:rPr>
                <a:t>Creemos en el cambio y reconocemos sus beneficios</a:t>
              </a:r>
            </a:p>
            <a:p>
              <a:pPr algn="r" eaLnBrk="0" hangingPunct="0">
                <a:lnSpc>
                  <a:spcPct val="80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es-ES" sz="2600" b="1" i="1">
                  <a:solidFill>
                    <a:srgbClr val="FFFF00"/>
                  </a:solidFill>
                  <a:latin typeface="Calibri" pitchFamily="34" charset="0"/>
                  <a:ea typeface="ＭＳ Ｐゴシック"/>
                  <a:cs typeface="ＭＳ Ｐゴシック"/>
                </a:rPr>
                <a:t>Y si el mundo ya cambió,</a:t>
              </a:r>
              <a:endParaRPr lang="es-ES_tradnl" sz="2600" b="1" i="1">
                <a:solidFill>
                  <a:srgbClr val="FFFF00"/>
                </a:solidFill>
                <a:latin typeface="Calibri" pitchFamily="34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76808" name="9 Rectángulo"/>
            <p:cNvSpPr>
              <a:spLocks noChangeArrowheads="1"/>
            </p:cNvSpPr>
            <p:nvPr/>
          </p:nvSpPr>
          <p:spPr bwMode="auto">
            <a:xfrm>
              <a:off x="29" y="3339"/>
              <a:ext cx="3622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es-ES" sz="5000" b="1" i="1">
                  <a:solidFill>
                    <a:srgbClr val="FFFF00"/>
                  </a:solidFill>
                  <a:latin typeface="Calibri" pitchFamily="34" charset="0"/>
                </a:rPr>
                <a:t>¿por qué tus procesos aún no?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Título"/>
          <p:cNvSpPr>
            <a:spLocks noGrp="1"/>
          </p:cNvSpPr>
          <p:nvPr>
            <p:ph type="title" idx="4294967295"/>
          </p:nvPr>
        </p:nvSpPr>
        <p:spPr>
          <a:xfrm>
            <a:off x="106363" y="333375"/>
            <a:ext cx="4537075" cy="1192213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000" b="1" smtClean="0">
                <a:solidFill>
                  <a:srgbClr val="8C1A5B"/>
                </a:solidFill>
                <a:ea typeface="ＭＳ Ｐゴシック"/>
                <a:cs typeface="ＭＳ Ｐゴシック"/>
              </a:rPr>
              <a:t>¿Por qué conviene actualizarme hoy?</a:t>
            </a:r>
          </a:p>
        </p:txBody>
      </p:sp>
      <p:sp>
        <p:nvSpPr>
          <p:cNvPr id="77828" name="13 Rectángulo"/>
          <p:cNvSpPr>
            <a:spLocks noChangeArrowheads="1"/>
          </p:cNvSpPr>
          <p:nvPr/>
        </p:nvSpPr>
        <p:spPr bwMode="auto">
          <a:xfrm>
            <a:off x="539750" y="4860925"/>
            <a:ext cx="5257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ES" sz="3000" b="1" i="1">
                <a:solidFill>
                  <a:srgbClr val="FFFF00"/>
                </a:solidFill>
                <a:latin typeface="Calibri" pitchFamily="34" charset="0"/>
              </a:rPr>
              <a:t>Así de fácil, así de CONTPAQ i® es como puedes digitalizar tu empresa y comenzar ahorrar tiempo y dinero.</a:t>
            </a:r>
          </a:p>
        </p:txBody>
      </p:sp>
      <p:grpSp>
        <p:nvGrpSpPr>
          <p:cNvPr id="15" name="14 Grupo"/>
          <p:cNvGrpSpPr>
            <a:grpSpLocks/>
          </p:cNvGrpSpPr>
          <p:nvPr/>
        </p:nvGrpSpPr>
        <p:grpSpPr bwMode="auto">
          <a:xfrm>
            <a:off x="254000" y="1787525"/>
            <a:ext cx="8997950" cy="777875"/>
            <a:chOff x="181926" y="1700808"/>
            <a:chExt cx="8998586" cy="778475"/>
          </a:xfrm>
        </p:grpSpPr>
        <p:sp>
          <p:nvSpPr>
            <p:cNvPr id="77838" name="2 Rectángulo"/>
            <p:cNvSpPr>
              <a:spLocks noChangeArrowheads="1"/>
            </p:cNvSpPr>
            <p:nvPr/>
          </p:nvSpPr>
          <p:spPr bwMode="auto">
            <a:xfrm>
              <a:off x="612169" y="1700808"/>
              <a:ext cx="8568343" cy="77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s-MX" sz="2500" i="1">
                  <a:solidFill>
                    <a:schemeClr val="bg1"/>
                  </a:solidFill>
                  <a:latin typeface="Calibri" pitchFamily="34" charset="0"/>
                </a:rPr>
                <a:t>Ahorras tiempo y esfuerzo que puedes invertir en otras actividades</a:t>
              </a:r>
            </a:p>
          </p:txBody>
        </p:sp>
        <p:sp>
          <p:nvSpPr>
            <p:cNvPr id="17" name="16 Flecha derecha"/>
            <p:cNvSpPr/>
            <p:nvPr/>
          </p:nvSpPr>
          <p:spPr>
            <a:xfrm>
              <a:off x="181926" y="1845382"/>
              <a:ext cx="357213" cy="16205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2627313" y="2635250"/>
            <a:ext cx="6048375" cy="434975"/>
            <a:chOff x="2555776" y="2356196"/>
            <a:chExt cx="6048600" cy="434337"/>
          </a:xfrm>
        </p:grpSpPr>
        <p:sp>
          <p:nvSpPr>
            <p:cNvPr id="77836" name="5 Rectángulo"/>
            <p:cNvSpPr>
              <a:spLocks noChangeArrowheads="1"/>
            </p:cNvSpPr>
            <p:nvPr/>
          </p:nvSpPr>
          <p:spPr bwMode="auto">
            <a:xfrm>
              <a:off x="2555776" y="2356196"/>
              <a:ext cx="6048600" cy="43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s-MX" sz="2500" i="1">
                  <a:solidFill>
                    <a:schemeClr val="bg1"/>
                  </a:solidFill>
                  <a:latin typeface="Calibri" pitchFamily="34" charset="0"/>
                </a:rPr>
                <a:t>Automatizas los procesos en tu empresa</a:t>
              </a:r>
            </a:p>
          </p:txBody>
        </p:sp>
        <p:sp>
          <p:nvSpPr>
            <p:cNvPr id="20" name="19 Flecha derecha"/>
            <p:cNvSpPr/>
            <p:nvPr/>
          </p:nvSpPr>
          <p:spPr>
            <a:xfrm>
              <a:off x="2771684" y="2486180"/>
              <a:ext cx="357200" cy="163273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</p:grpSp>
      <p:grpSp>
        <p:nvGrpSpPr>
          <p:cNvPr id="21" name="20 Grupo"/>
          <p:cNvGrpSpPr>
            <a:grpSpLocks/>
          </p:cNvGrpSpPr>
          <p:nvPr/>
        </p:nvGrpSpPr>
        <p:grpSpPr bwMode="auto">
          <a:xfrm>
            <a:off x="254000" y="3355975"/>
            <a:ext cx="6910388" cy="434975"/>
            <a:chOff x="181926" y="2932260"/>
            <a:chExt cx="6910354" cy="434337"/>
          </a:xfrm>
        </p:grpSpPr>
        <p:sp>
          <p:nvSpPr>
            <p:cNvPr id="77834" name="6 Rectángulo"/>
            <p:cNvSpPr>
              <a:spLocks noChangeArrowheads="1"/>
            </p:cNvSpPr>
            <p:nvPr/>
          </p:nvSpPr>
          <p:spPr bwMode="auto">
            <a:xfrm>
              <a:off x="574037" y="2932260"/>
              <a:ext cx="6518243" cy="43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s-ES_tradnl" sz="2500" i="1">
                  <a:solidFill>
                    <a:schemeClr val="bg1"/>
                  </a:solidFill>
                  <a:latin typeface="Calibri" pitchFamily="34" charset="0"/>
                </a:rPr>
                <a:t>Ahorras papel y más recursos materiales</a:t>
              </a:r>
            </a:p>
          </p:txBody>
        </p:sp>
        <p:sp>
          <p:nvSpPr>
            <p:cNvPr id="23" name="22 Flecha derecha"/>
            <p:cNvSpPr/>
            <p:nvPr/>
          </p:nvSpPr>
          <p:spPr>
            <a:xfrm>
              <a:off x="181926" y="3076511"/>
              <a:ext cx="357186" cy="161687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</p:grpSp>
      <p:grpSp>
        <p:nvGrpSpPr>
          <p:cNvPr id="24" name="23 Grupo"/>
          <p:cNvGrpSpPr>
            <a:grpSpLocks/>
          </p:cNvGrpSpPr>
          <p:nvPr/>
        </p:nvGrpSpPr>
        <p:grpSpPr bwMode="auto">
          <a:xfrm>
            <a:off x="1258888" y="4035425"/>
            <a:ext cx="7413625" cy="546100"/>
            <a:chOff x="1187624" y="3501008"/>
            <a:chExt cx="7413129" cy="544952"/>
          </a:xfrm>
        </p:grpSpPr>
        <p:sp>
          <p:nvSpPr>
            <p:cNvPr id="77832" name="Marcador de texto 2"/>
            <p:cNvSpPr txBox="1">
              <a:spLocks/>
            </p:cNvSpPr>
            <p:nvPr/>
          </p:nvSpPr>
          <p:spPr bwMode="auto">
            <a:xfrm>
              <a:off x="1187624" y="3501008"/>
              <a:ext cx="7413129" cy="544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s-ES_tradnl" sz="2400" i="1">
                  <a:solidFill>
                    <a:schemeClr val="bg1"/>
                  </a:solidFill>
                  <a:latin typeface="Calibri" pitchFamily="34" charset="0"/>
                  <a:ea typeface="ＭＳ Ｐゴシック"/>
                  <a:cs typeface="ＭＳ Ｐゴシック"/>
                </a:rPr>
                <a:t>Cumples con las Reformas Fiscales 2012 en tiempo y forma</a:t>
              </a:r>
            </a:p>
          </p:txBody>
        </p:sp>
        <p:sp>
          <p:nvSpPr>
            <p:cNvPr id="26" name="25 Flecha derecha"/>
            <p:cNvSpPr/>
            <p:nvPr/>
          </p:nvSpPr>
          <p:spPr>
            <a:xfrm>
              <a:off x="1474942" y="3626157"/>
              <a:ext cx="358751" cy="163168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 descr="CONTPAQi_Anuncio_GarantiaActSinCosto_INSTITUCIONAL_16Abr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1 Título"/>
          <p:cNvSpPr>
            <a:spLocks noGrp="1"/>
          </p:cNvSpPr>
          <p:nvPr>
            <p:ph type="title"/>
          </p:nvPr>
        </p:nvSpPr>
        <p:spPr>
          <a:xfrm>
            <a:off x="107950" y="44450"/>
            <a:ext cx="4933950" cy="9810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Facilidades CONTPAQ i ®</a:t>
            </a:r>
          </a:p>
        </p:txBody>
      </p:sp>
      <p:pic>
        <p:nvPicPr>
          <p:cNvPr id="7987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938213"/>
            <a:ext cx="8712200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ángulo 1"/>
          <p:cNvSpPr>
            <a:spLocks noChangeArrowheads="1"/>
          </p:cNvSpPr>
          <p:nvPr/>
        </p:nvSpPr>
        <p:spPr bwMode="auto">
          <a:xfrm>
            <a:off x="900113" y="5661025"/>
            <a:ext cx="6048375" cy="83185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s-MX" sz="1600" b="1">
                <a:solidFill>
                  <a:schemeClr val="bg1"/>
                </a:solidFill>
                <a:latin typeface="Calibri" pitchFamily="34" charset="0"/>
              </a:rPr>
              <a:t>Si te mantienes actualizado en la última versión tu sistema.</a:t>
            </a:r>
          </a:p>
          <a:p>
            <a:pPr algn="r" eaLnBrk="0" hangingPunct="0"/>
            <a:r>
              <a:rPr lang="es-MX" sz="1600" b="1">
                <a:solidFill>
                  <a:schemeClr val="bg1"/>
                </a:solidFill>
                <a:latin typeface="Calibri" pitchFamily="34" charset="0"/>
              </a:rPr>
              <a:t>O bien cuentas con paquetes de timbres al precio más competitivo del mercado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1 Título"/>
          <p:cNvSpPr>
            <a:spLocks noGrp="1"/>
          </p:cNvSpPr>
          <p:nvPr>
            <p:ph type="title"/>
          </p:nvPr>
        </p:nvSpPr>
        <p:spPr>
          <a:xfrm>
            <a:off x="107950" y="44450"/>
            <a:ext cx="4933950" cy="9810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s-MX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Facilidades CONTPAQ i ®</a:t>
            </a:r>
          </a:p>
        </p:txBody>
      </p:sp>
      <p:pic>
        <p:nvPicPr>
          <p:cNvPr id="819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428750"/>
            <a:ext cx="9075738" cy="544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 descr="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>
          <a:xfrm>
            <a:off x="646113" y="188913"/>
            <a:ext cx="4933950" cy="981075"/>
          </a:xfrm>
        </p:spPr>
        <p:txBody>
          <a:bodyPr/>
          <a:lstStyle/>
          <a:p>
            <a:pPr algn="l" eaLnBrk="1" hangingPunct="1"/>
            <a:r>
              <a:rPr lang="es-MX" b="1" smtClean="0">
                <a:solidFill>
                  <a:srgbClr val="660033"/>
                </a:solidFill>
                <a:ea typeface="ＭＳ Ｐゴシック"/>
                <a:cs typeface="ＭＳ Ｐゴシック"/>
              </a:rPr>
              <a:t>Nuestro software</a:t>
            </a:r>
          </a:p>
        </p:txBody>
      </p:sp>
      <p:pic>
        <p:nvPicPr>
          <p:cNvPr id="20487" name="Picture 7" descr="median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2060575"/>
            <a:ext cx="259238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mediana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4175" y="2805113"/>
            <a:ext cx="4176713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mucho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03463" y="3727450"/>
            <a:ext cx="637222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5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63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19464" name="Picture 10" descr="Modulos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45" y="623"/>
              <a:ext cx="4652" cy="3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ítulo 2"/>
          <p:cNvSpPr>
            <a:spLocks/>
          </p:cNvSpPr>
          <p:nvPr/>
        </p:nvSpPr>
        <p:spPr bwMode="auto">
          <a:xfrm>
            <a:off x="142875" y="5805488"/>
            <a:ext cx="35655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2000" b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Descarga esta presentación en:</a:t>
            </a:r>
          </a:p>
        </p:txBody>
      </p:sp>
      <p:sp>
        <p:nvSpPr>
          <p:cNvPr id="83971" name="Marcador de texto 2"/>
          <p:cNvSpPr txBox="1">
            <a:spLocks/>
          </p:cNvSpPr>
          <p:nvPr/>
        </p:nvSpPr>
        <p:spPr bwMode="auto">
          <a:xfrm>
            <a:off x="503238" y="6057900"/>
            <a:ext cx="8316912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20000"/>
              </a:spcBef>
              <a:buFont typeface="Arial" charset="0"/>
              <a:buNone/>
            </a:pPr>
            <a:r>
              <a:rPr lang="es-MX" sz="2500" b="1" i="1">
                <a:solidFill>
                  <a:srgbClr val="FAF517"/>
                </a:solidFill>
                <a:latin typeface="Calibri" pitchFamily="34" charset="0"/>
                <a:ea typeface="ＭＳ Ｐゴシック"/>
                <a:cs typeface="ＭＳ Ｐゴシック"/>
              </a:rPr>
              <a:t>www.timbradoCEROpesos.com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530225" y="44450"/>
            <a:ext cx="7281863" cy="1143000"/>
          </a:xfrm>
        </p:spPr>
        <p:txBody>
          <a:bodyPr/>
          <a:lstStyle/>
          <a:p>
            <a:pPr algn="l" eaLnBrk="1" hangingPunct="1"/>
            <a:r>
              <a:rPr lang="es-MX" sz="4000" b="1" smtClean="0">
                <a:solidFill>
                  <a:srgbClr val="812756"/>
                </a:solidFill>
                <a:ea typeface="ＭＳ Ｐゴシック"/>
                <a:cs typeface="ＭＳ Ｐゴシック"/>
              </a:rPr>
              <a:t>Facturación de 2005-2012</a:t>
            </a:r>
            <a:endParaRPr lang="es-MX" sz="4200" b="1" smtClean="0">
              <a:solidFill>
                <a:srgbClr val="812756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" name="CuadroTexto 2"/>
          <p:cNvSpPr txBox="1">
            <a:spLocks noChangeArrowheads="1"/>
          </p:cNvSpPr>
          <p:nvPr/>
        </p:nvSpPr>
        <p:spPr bwMode="auto">
          <a:xfrm>
            <a:off x="790575" y="4594225"/>
            <a:ext cx="1644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Nace</a:t>
            </a:r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 la factura </a:t>
            </a:r>
          </a:p>
          <a:p>
            <a:pPr algn="ctr"/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electrónica</a:t>
            </a:r>
          </a:p>
        </p:txBody>
      </p:sp>
      <p:sp>
        <p:nvSpPr>
          <p:cNvPr id="8" name="Cheurón 4"/>
          <p:cNvSpPr>
            <a:spLocks noChangeArrowheads="1"/>
          </p:cNvSpPr>
          <p:nvPr/>
        </p:nvSpPr>
        <p:spPr bwMode="auto">
          <a:xfrm>
            <a:off x="1031875" y="3368675"/>
            <a:ext cx="5761038" cy="431800"/>
          </a:xfrm>
          <a:prstGeom prst="chevron">
            <a:avLst>
              <a:gd name="adj" fmla="val 49970"/>
            </a:avLst>
          </a:prstGeom>
          <a:solidFill>
            <a:srgbClr val="993366"/>
          </a:solidFill>
          <a:ln w="9525">
            <a:noFill/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+mn-lt"/>
            </a:endParaRPr>
          </a:p>
        </p:txBody>
      </p:sp>
      <p:sp>
        <p:nvSpPr>
          <p:cNvPr id="9" name="CuadroTexto 1"/>
          <p:cNvSpPr txBox="1">
            <a:spLocks noChangeArrowheads="1"/>
          </p:cNvSpPr>
          <p:nvPr/>
        </p:nvSpPr>
        <p:spPr bwMode="auto">
          <a:xfrm>
            <a:off x="1247775" y="3343275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2005</a:t>
            </a:r>
          </a:p>
        </p:txBody>
      </p:sp>
      <p:cxnSp>
        <p:nvCxnSpPr>
          <p:cNvPr id="10" name="Conector recto de flecha 13"/>
          <p:cNvCxnSpPr>
            <a:cxnSpLocks noChangeShapeType="1"/>
          </p:cNvCxnSpPr>
          <p:nvPr/>
        </p:nvCxnSpPr>
        <p:spPr bwMode="auto">
          <a:xfrm>
            <a:off x="1536700" y="3930650"/>
            <a:ext cx="0" cy="647700"/>
          </a:xfrm>
          <a:prstGeom prst="straightConnector1">
            <a:avLst/>
          </a:prstGeom>
          <a:noFill/>
          <a:ln w="25400">
            <a:solidFill>
              <a:srgbClr val="9933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11" name="CuadroTexto 1"/>
          <p:cNvSpPr txBox="1">
            <a:spLocks noChangeArrowheads="1"/>
          </p:cNvSpPr>
          <p:nvPr/>
        </p:nvSpPr>
        <p:spPr bwMode="auto">
          <a:xfrm>
            <a:off x="2093913" y="3340100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2006 </a:t>
            </a:r>
          </a:p>
        </p:txBody>
      </p:sp>
      <p:sp>
        <p:nvSpPr>
          <p:cNvPr id="12" name="CuadroTexto 24"/>
          <p:cNvSpPr txBox="1">
            <a:spLocks noChangeArrowheads="1"/>
          </p:cNvSpPr>
          <p:nvPr/>
        </p:nvSpPr>
        <p:spPr bwMode="auto">
          <a:xfrm>
            <a:off x="1300163" y="1341438"/>
            <a:ext cx="22510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2000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CONTPAQ i</a:t>
            </a:r>
          </a:p>
          <a:p>
            <a:pPr algn="ctr"/>
            <a:r>
              <a:rPr lang="es-ES" sz="2000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Te ofrece</a:t>
            </a:r>
          </a:p>
          <a:p>
            <a:pPr algn="ctr"/>
            <a:r>
              <a:rPr lang="es-ES" sz="2000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 Factura Electrónica</a:t>
            </a:r>
          </a:p>
          <a:p>
            <a:pPr algn="ctr"/>
            <a:r>
              <a:rPr lang="es-ES" sz="2000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y Addendas</a:t>
            </a:r>
          </a:p>
        </p:txBody>
      </p:sp>
      <p:cxnSp>
        <p:nvCxnSpPr>
          <p:cNvPr id="13" name="Conector recto de flecha 22"/>
          <p:cNvCxnSpPr>
            <a:cxnSpLocks noChangeShapeType="1"/>
          </p:cNvCxnSpPr>
          <p:nvPr/>
        </p:nvCxnSpPr>
        <p:spPr bwMode="auto">
          <a:xfrm flipV="1">
            <a:off x="2414588" y="2676525"/>
            <a:ext cx="0" cy="576263"/>
          </a:xfrm>
          <a:prstGeom prst="straightConnector1">
            <a:avLst/>
          </a:prstGeom>
          <a:noFill/>
          <a:ln w="25400">
            <a:solidFill>
              <a:srgbClr val="9933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14" name="CuadroTexto 1"/>
          <p:cNvSpPr txBox="1">
            <a:spLocks noChangeArrowheads="1"/>
          </p:cNvSpPr>
          <p:nvPr/>
        </p:nvSpPr>
        <p:spPr bwMode="auto">
          <a:xfrm>
            <a:off x="3265488" y="3340100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2009 </a:t>
            </a:r>
          </a:p>
        </p:txBody>
      </p:sp>
      <p:sp>
        <p:nvSpPr>
          <p:cNvPr id="15" name="CuadroTexto 28"/>
          <p:cNvSpPr txBox="1">
            <a:spLocks noChangeArrowheads="1"/>
          </p:cNvSpPr>
          <p:nvPr/>
        </p:nvSpPr>
        <p:spPr bwMode="auto">
          <a:xfrm>
            <a:off x="2851150" y="4594225"/>
            <a:ext cx="1682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SAT </a:t>
            </a:r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explica</a:t>
            </a:r>
          </a:p>
          <a:p>
            <a:pPr algn="ctr"/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próxima </a:t>
            </a:r>
          </a:p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obligatoriedad  </a:t>
            </a:r>
          </a:p>
        </p:txBody>
      </p:sp>
      <p:cxnSp>
        <p:nvCxnSpPr>
          <p:cNvPr id="16" name="Conector recto de flecha 29"/>
          <p:cNvCxnSpPr>
            <a:cxnSpLocks noChangeShapeType="1"/>
          </p:cNvCxnSpPr>
          <p:nvPr/>
        </p:nvCxnSpPr>
        <p:spPr bwMode="auto">
          <a:xfrm>
            <a:off x="3616325" y="3930650"/>
            <a:ext cx="0" cy="647700"/>
          </a:xfrm>
          <a:prstGeom prst="straightConnector1">
            <a:avLst/>
          </a:prstGeom>
          <a:noFill/>
          <a:ln w="25400">
            <a:solidFill>
              <a:srgbClr val="9933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17" name="CuadroTexto 1"/>
          <p:cNvSpPr txBox="1">
            <a:spLocks noChangeArrowheads="1"/>
          </p:cNvSpPr>
          <p:nvPr/>
        </p:nvSpPr>
        <p:spPr bwMode="auto">
          <a:xfrm>
            <a:off x="4271963" y="3338513"/>
            <a:ext cx="936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2010 </a:t>
            </a:r>
          </a:p>
        </p:txBody>
      </p:sp>
      <p:sp>
        <p:nvSpPr>
          <p:cNvPr id="18" name="CuadroTexto 31"/>
          <p:cNvSpPr txBox="1">
            <a:spLocks noChangeArrowheads="1"/>
          </p:cNvSpPr>
          <p:nvPr/>
        </p:nvSpPr>
        <p:spPr bwMode="auto">
          <a:xfrm>
            <a:off x="3473450" y="1412875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Se definen reglas 2011</a:t>
            </a:r>
          </a:p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Facilidad CFD y</a:t>
            </a:r>
          </a:p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término impresor</a:t>
            </a:r>
          </a:p>
          <a:p>
            <a:pPr algn="ctr"/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 autorizado</a:t>
            </a:r>
          </a:p>
        </p:txBody>
      </p:sp>
      <p:cxnSp>
        <p:nvCxnSpPr>
          <p:cNvPr id="19" name="Conector recto de flecha 32"/>
          <p:cNvCxnSpPr>
            <a:cxnSpLocks noChangeShapeType="1"/>
          </p:cNvCxnSpPr>
          <p:nvPr/>
        </p:nvCxnSpPr>
        <p:spPr bwMode="auto">
          <a:xfrm flipV="1">
            <a:off x="4646613" y="2676525"/>
            <a:ext cx="0" cy="576263"/>
          </a:xfrm>
          <a:prstGeom prst="straightConnector1">
            <a:avLst/>
          </a:prstGeom>
          <a:noFill/>
          <a:ln w="25400">
            <a:solidFill>
              <a:srgbClr val="9933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20" name="CuadroTexto 1"/>
          <p:cNvSpPr txBox="1">
            <a:spLocks noChangeArrowheads="1"/>
          </p:cNvSpPr>
          <p:nvPr/>
        </p:nvSpPr>
        <p:spPr bwMode="auto">
          <a:xfrm>
            <a:off x="5208588" y="3336925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2011 </a:t>
            </a:r>
          </a:p>
        </p:txBody>
      </p:sp>
      <p:sp>
        <p:nvSpPr>
          <p:cNvPr id="21" name="CuadroTexto 34"/>
          <p:cNvSpPr txBox="1">
            <a:spLocks noChangeArrowheads="1"/>
          </p:cNvSpPr>
          <p:nvPr/>
        </p:nvSpPr>
        <p:spPr bwMode="auto">
          <a:xfrm>
            <a:off x="4760913" y="4591050"/>
            <a:ext cx="174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>
                <a:latin typeface="Calibri" pitchFamily="34" charset="0"/>
                <a:ea typeface="ＭＳ Ｐゴシック"/>
                <a:cs typeface="Calibri" pitchFamily="34" charset="0"/>
              </a:rPr>
              <a:t>Inicia </a:t>
            </a:r>
            <a:r>
              <a:rPr lang="es-ES" b="1">
                <a:latin typeface="Calibri" pitchFamily="34" charset="0"/>
                <a:ea typeface="ＭＳ Ｐゴシック"/>
                <a:cs typeface="Calibri" pitchFamily="34" charset="0"/>
              </a:rPr>
              <a:t>CFDI y CBB</a:t>
            </a:r>
          </a:p>
        </p:txBody>
      </p:sp>
      <p:cxnSp>
        <p:nvCxnSpPr>
          <p:cNvPr id="22" name="Conector recto de flecha 35"/>
          <p:cNvCxnSpPr>
            <a:cxnSpLocks noChangeShapeType="1"/>
          </p:cNvCxnSpPr>
          <p:nvPr/>
        </p:nvCxnSpPr>
        <p:spPr bwMode="auto">
          <a:xfrm>
            <a:off x="5559425" y="3927475"/>
            <a:ext cx="0" cy="647700"/>
          </a:xfrm>
          <a:prstGeom prst="straightConnector1">
            <a:avLst/>
          </a:prstGeom>
          <a:noFill/>
          <a:ln w="25400">
            <a:solidFill>
              <a:srgbClr val="9933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23" name="CuadroTexto 25"/>
          <p:cNvSpPr txBox="1">
            <a:spLocks noChangeArrowheads="1"/>
          </p:cNvSpPr>
          <p:nvPr/>
        </p:nvSpPr>
        <p:spPr bwMode="auto">
          <a:xfrm>
            <a:off x="6894513" y="2852738"/>
            <a:ext cx="1587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5400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2012</a:t>
            </a:r>
          </a:p>
        </p:txBody>
      </p:sp>
      <p:sp>
        <p:nvSpPr>
          <p:cNvPr id="24" name="CuadroTexto 26"/>
          <p:cNvSpPr txBox="1">
            <a:spLocks noChangeArrowheads="1"/>
          </p:cNvSpPr>
          <p:nvPr/>
        </p:nvSpPr>
        <p:spPr bwMode="auto">
          <a:xfrm>
            <a:off x="6816725" y="3687763"/>
            <a:ext cx="1749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Termina factura </a:t>
            </a:r>
          </a:p>
          <a:p>
            <a:pPr algn="ctr"/>
            <a:r>
              <a:rPr lang="es-ES" b="1">
                <a:solidFill>
                  <a:srgbClr val="993366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de papel</a:t>
            </a:r>
          </a:p>
        </p:txBody>
      </p:sp>
      <p:sp>
        <p:nvSpPr>
          <p:cNvPr id="25" name="CuadroTexto 16383"/>
          <p:cNvSpPr txBox="1">
            <a:spLocks noChangeArrowheads="1"/>
          </p:cNvSpPr>
          <p:nvPr/>
        </p:nvSpPr>
        <p:spPr bwMode="auto">
          <a:xfrm>
            <a:off x="1727200" y="3376613"/>
            <a:ext cx="444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b="1">
                <a:solidFill>
                  <a:srgbClr val="FFFF00"/>
                </a:solidFill>
                <a:latin typeface="Calibri" pitchFamily="34" charset="0"/>
                <a:ea typeface="ＭＳ Ｐゴシック"/>
                <a:cs typeface="Calibri" pitchFamily="34" charset="0"/>
              </a:rPr>
              <a:t>En CONTPAQ i siempre estamos contigo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9" grpId="1"/>
      <p:bldP spid="11" grpId="0"/>
      <p:bldP spid="11" grpId="1"/>
      <p:bldP spid="12" grpId="0"/>
      <p:bldP spid="14" grpId="0"/>
      <p:bldP spid="14" grpId="1"/>
      <p:bldP spid="15" grpId="0"/>
      <p:bldP spid="17" grpId="0"/>
      <p:bldP spid="17" grpId="1"/>
      <p:bldP spid="18" grpId="0"/>
      <p:bldP spid="20" grpId="0"/>
      <p:bldP spid="20" grpId="1"/>
      <p:bldP spid="21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1" descr="Captura de pantalla 2012-06-25 a la(s) 23.43.4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800" y="4365625"/>
            <a:ext cx="727233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2" descr="Captura de pantalla 2012-06-25 a la(s) 23.41.3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2800" y="2997200"/>
            <a:ext cx="73596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n 3" descr="Captura de pantalla 2012-06-25 a la(s) 23.41.20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2800" y="1773238"/>
            <a:ext cx="71358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Imagen 5" descr="twitter-ic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260350"/>
            <a:ext cx="294957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ítulo 1"/>
          <p:cNvSpPr>
            <a:spLocks noGrp="1"/>
          </p:cNvSpPr>
          <p:nvPr>
            <p:ph type="title"/>
          </p:nvPr>
        </p:nvSpPr>
        <p:spPr>
          <a:xfrm>
            <a:off x="682625" y="287338"/>
            <a:ext cx="5184775" cy="981075"/>
          </a:xfrm>
        </p:spPr>
        <p:txBody>
          <a:bodyPr/>
          <a:lstStyle/>
          <a:p>
            <a:pPr algn="l" eaLnBrk="1" hangingPunct="1"/>
            <a:r>
              <a:rPr lang="es-ES" sz="30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¡ADIÓS!</a:t>
            </a:r>
            <a:r>
              <a:rPr lang="es-ES" sz="2700" smtClean="0">
                <a:ea typeface="ＭＳ Ｐゴシック"/>
                <a:cs typeface="ＭＳ Ｐゴシック"/>
              </a:rPr>
              <a:t/>
            </a:r>
            <a:br>
              <a:rPr lang="es-ES" sz="2700" smtClean="0">
                <a:ea typeface="ＭＳ Ｐゴシック"/>
                <a:cs typeface="ＭＳ Ｐゴシック"/>
              </a:rPr>
            </a:br>
            <a:r>
              <a:rPr lang="es-ES" sz="30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Factura de impresor autorizado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uadroTexto 1"/>
          <p:cNvSpPr txBox="1">
            <a:spLocks noChangeArrowheads="1"/>
          </p:cNvSpPr>
          <p:nvPr/>
        </p:nvSpPr>
        <p:spPr bwMode="auto">
          <a:xfrm>
            <a:off x="6372225" y="1052513"/>
            <a:ext cx="2663825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es-ES" sz="3200" b="1">
              <a:solidFill>
                <a:srgbClr val="A31858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5603" name="Título 1"/>
          <p:cNvSpPr txBox="1">
            <a:spLocks/>
          </p:cNvSpPr>
          <p:nvPr/>
        </p:nvSpPr>
        <p:spPr bwMode="auto">
          <a:xfrm>
            <a:off x="250825" y="287338"/>
            <a:ext cx="51847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" sz="3000" b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Factura impresor autorizado</a:t>
            </a:r>
          </a:p>
        </p:txBody>
      </p:sp>
      <p:sp>
        <p:nvSpPr>
          <p:cNvPr id="13" name="Rectángulo 2"/>
          <p:cNvSpPr>
            <a:spLocks noChangeArrowheads="1"/>
          </p:cNvSpPr>
          <p:nvPr/>
        </p:nvSpPr>
        <p:spPr bwMode="auto">
          <a:xfrm>
            <a:off x="-323850" y="5976938"/>
            <a:ext cx="9648825" cy="908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25605" name="Imagen 4" descr="Captura de pantalla 2012-01-01 a las 20.09.0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9063" y="1652588"/>
            <a:ext cx="929481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ángulo 5"/>
          <p:cNvSpPr/>
          <p:nvPr/>
        </p:nvSpPr>
        <p:spPr>
          <a:xfrm>
            <a:off x="2987675" y="5715000"/>
            <a:ext cx="2952750" cy="909638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16" name="Flecha a la derecha con bandas 10"/>
          <p:cNvSpPr>
            <a:spLocks/>
          </p:cNvSpPr>
          <p:nvPr/>
        </p:nvSpPr>
        <p:spPr bwMode="auto">
          <a:xfrm>
            <a:off x="1824038" y="5980113"/>
            <a:ext cx="947737" cy="455612"/>
          </a:xfrm>
          <a:custGeom>
            <a:avLst/>
            <a:gdLst>
              <a:gd name="T0" fmla="*/ 0 w 587375"/>
              <a:gd name="T1" fmla="*/ 2147483647 h 239713"/>
              <a:gd name="T2" fmla="*/ 2147483647 w 587375"/>
              <a:gd name="T3" fmla="*/ 2147483647 h 239713"/>
              <a:gd name="T4" fmla="*/ 2147483647 w 587375"/>
              <a:gd name="T5" fmla="*/ 2147483647 h 239713"/>
              <a:gd name="T6" fmla="*/ 0 w 587375"/>
              <a:gd name="T7" fmla="*/ 2147483647 h 239713"/>
              <a:gd name="T8" fmla="*/ 0 w 587375"/>
              <a:gd name="T9" fmla="*/ 2147483647 h 239713"/>
              <a:gd name="T10" fmla="*/ 2147483647 w 587375"/>
              <a:gd name="T11" fmla="*/ 2147483647 h 239713"/>
              <a:gd name="T12" fmla="*/ 2147483647 w 587375"/>
              <a:gd name="T13" fmla="*/ 2147483647 h 239713"/>
              <a:gd name="T14" fmla="*/ 2147483647 w 587375"/>
              <a:gd name="T15" fmla="*/ 2147483647 h 239713"/>
              <a:gd name="T16" fmla="*/ 2147483647 w 587375"/>
              <a:gd name="T17" fmla="*/ 2147483647 h 239713"/>
              <a:gd name="T18" fmla="*/ 2147483647 w 587375"/>
              <a:gd name="T19" fmla="*/ 2147483647 h 239713"/>
              <a:gd name="T20" fmla="*/ 2147483647 w 587375"/>
              <a:gd name="T21" fmla="*/ 2147483647 h 239713"/>
              <a:gd name="T22" fmla="*/ 2147483647 w 587375"/>
              <a:gd name="T23" fmla="*/ 2147483647 h 239713"/>
              <a:gd name="T24" fmla="*/ 2147483647 w 587375"/>
              <a:gd name="T25" fmla="*/ 0 h 239713"/>
              <a:gd name="T26" fmla="*/ 2147483647 w 587375"/>
              <a:gd name="T27" fmla="*/ 2147483647 h 239713"/>
              <a:gd name="T28" fmla="*/ 2147483647 w 587375"/>
              <a:gd name="T29" fmla="*/ 2147483647 h 239713"/>
              <a:gd name="T30" fmla="*/ 2147483647 w 587375"/>
              <a:gd name="T31" fmla="*/ 2147483647 h 239713"/>
              <a:gd name="T32" fmla="*/ 2147483647 w 587375"/>
              <a:gd name="T33" fmla="*/ 2147483647 h 239713"/>
              <a:gd name="T34" fmla="*/ 2147483647 w 587375"/>
              <a:gd name="T35" fmla="*/ 2147483647 h 23971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87375"/>
              <a:gd name="T55" fmla="*/ 0 h 239713"/>
              <a:gd name="T56" fmla="*/ 587375 w 587375"/>
              <a:gd name="T57" fmla="*/ 239713 h 23971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87375" h="239713">
                <a:moveTo>
                  <a:pt x="0" y="59928"/>
                </a:moveTo>
                <a:lnTo>
                  <a:pt x="7491" y="59928"/>
                </a:lnTo>
                <a:lnTo>
                  <a:pt x="7491" y="179785"/>
                </a:lnTo>
                <a:lnTo>
                  <a:pt x="0" y="179785"/>
                </a:lnTo>
                <a:lnTo>
                  <a:pt x="0" y="59928"/>
                </a:lnTo>
                <a:close/>
                <a:moveTo>
                  <a:pt x="14982" y="59928"/>
                </a:moveTo>
                <a:lnTo>
                  <a:pt x="29964" y="59928"/>
                </a:lnTo>
                <a:lnTo>
                  <a:pt x="29964" y="179785"/>
                </a:lnTo>
                <a:lnTo>
                  <a:pt x="14982" y="179785"/>
                </a:lnTo>
                <a:lnTo>
                  <a:pt x="14982" y="59928"/>
                </a:lnTo>
                <a:close/>
                <a:moveTo>
                  <a:pt x="37455" y="59928"/>
                </a:moveTo>
                <a:lnTo>
                  <a:pt x="467519" y="59928"/>
                </a:lnTo>
                <a:lnTo>
                  <a:pt x="467519" y="0"/>
                </a:lnTo>
                <a:lnTo>
                  <a:pt x="587375" y="119857"/>
                </a:lnTo>
                <a:lnTo>
                  <a:pt x="467519" y="239713"/>
                </a:lnTo>
                <a:lnTo>
                  <a:pt x="467519" y="179785"/>
                </a:lnTo>
                <a:lnTo>
                  <a:pt x="37455" y="179785"/>
                </a:lnTo>
                <a:lnTo>
                  <a:pt x="37455" y="5992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es-MX"/>
          </a:p>
        </p:txBody>
      </p:sp>
      <p:sp>
        <p:nvSpPr>
          <p:cNvPr id="25608" name="Marcador de contenido 2"/>
          <p:cNvSpPr txBox="1">
            <a:spLocks/>
          </p:cNvSpPr>
          <p:nvPr/>
        </p:nvSpPr>
        <p:spPr bwMode="auto">
          <a:xfrm>
            <a:off x="6227763" y="1090613"/>
            <a:ext cx="27987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20000"/>
              </a:spcBef>
              <a:buFont typeface="Arial" charset="0"/>
              <a:buNone/>
            </a:pPr>
            <a:r>
              <a:rPr lang="es-ES_tradnl" sz="2800" b="1" i="1">
                <a:solidFill>
                  <a:srgbClr val="A31858"/>
                </a:solidFill>
                <a:latin typeface="Calibri" pitchFamily="34" charset="0"/>
                <a:ea typeface="ＭＳ Ｐゴシック"/>
                <a:cs typeface="ＭＳ Ｐゴシック"/>
              </a:rPr>
              <a:t>ÚLTIMOS MESES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5184775" cy="98107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s-ES" sz="3200" b="1" smtClean="0">
                <a:solidFill>
                  <a:srgbClr val="A31858"/>
                </a:solidFill>
                <a:ea typeface="ＭＳ Ｐゴシック"/>
                <a:cs typeface="ＭＳ Ｐゴシック"/>
              </a:rPr>
              <a:t>Usuarios actuales de Factura Electrónica</a:t>
            </a:r>
          </a:p>
        </p:txBody>
      </p:sp>
      <p:sp>
        <p:nvSpPr>
          <p:cNvPr id="8" name="CuadroTexto 1"/>
          <p:cNvSpPr txBox="1">
            <a:spLocks noChangeArrowheads="1"/>
          </p:cNvSpPr>
          <p:nvPr/>
        </p:nvSpPr>
        <p:spPr bwMode="auto">
          <a:xfrm>
            <a:off x="3059113" y="4076700"/>
            <a:ext cx="5257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500" b="1">
                <a:latin typeface="Calibri" pitchFamily="34" charset="0"/>
                <a:ea typeface="ＭＳ Ｐゴシック"/>
                <a:cs typeface="ＭＳ Ｐゴシック"/>
              </a:rPr>
              <a:t>+ de 4,000 millones de comprobantes</a:t>
            </a:r>
          </a:p>
        </p:txBody>
      </p:sp>
      <p:pic>
        <p:nvPicPr>
          <p:cNvPr id="27652" name="Imagen 4" descr="factura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268413"/>
            <a:ext cx="20510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echa a la derecha con bandas 5"/>
          <p:cNvSpPr/>
          <p:nvPr/>
        </p:nvSpPr>
        <p:spPr>
          <a:xfrm>
            <a:off x="900113" y="4076700"/>
            <a:ext cx="1655762" cy="936625"/>
          </a:xfrm>
          <a:prstGeom prst="stripedRightArrow">
            <a:avLst/>
          </a:prstGeom>
          <a:solidFill>
            <a:srgbClr val="800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dirty="0">
                <a:cs typeface="Calibri"/>
              </a:rPr>
              <a:t>Totales</a:t>
            </a:r>
          </a:p>
        </p:txBody>
      </p:sp>
      <p:sp>
        <p:nvSpPr>
          <p:cNvPr id="26631" name="Rectángulo 10"/>
          <p:cNvSpPr>
            <a:spLocks noChangeArrowheads="1"/>
          </p:cNvSpPr>
          <p:nvPr/>
        </p:nvSpPr>
        <p:spPr bwMode="auto">
          <a:xfrm>
            <a:off x="971550" y="2060575"/>
            <a:ext cx="47529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000" b="1">
                <a:latin typeface="Calibri" pitchFamily="34" charset="0"/>
              </a:rPr>
              <a:t>620,442</a:t>
            </a:r>
            <a:r>
              <a:rPr lang="es-ES" sz="3000">
                <a:latin typeface="Calibri" pitchFamily="34" charset="0"/>
              </a:rPr>
              <a:t>      en CFD/CFDI</a:t>
            </a:r>
          </a:p>
          <a:p>
            <a:r>
              <a:rPr lang="es-ES" sz="3000" b="1">
                <a:latin typeface="Calibri" pitchFamily="34" charset="0"/>
              </a:rPr>
              <a:t>1,408,866</a:t>
            </a:r>
            <a:r>
              <a:rPr lang="es-ES" sz="3000">
                <a:latin typeface="Calibri" pitchFamily="34" charset="0"/>
              </a:rPr>
              <a:t>  en CBB</a:t>
            </a:r>
            <a:endParaRPr lang="es-ES_tradnl" sz="3000">
              <a:latin typeface="Calibri" pitchFamily="34" charset="0"/>
            </a:endParaRPr>
          </a:p>
        </p:txBody>
      </p:sp>
      <p:sp>
        <p:nvSpPr>
          <p:cNvPr id="10" name="CuadroTexto 6"/>
          <p:cNvSpPr txBox="1">
            <a:spLocks noChangeArrowheads="1"/>
          </p:cNvSpPr>
          <p:nvPr/>
        </p:nvSpPr>
        <p:spPr bwMode="auto">
          <a:xfrm>
            <a:off x="609600" y="5949950"/>
            <a:ext cx="2809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  <a:ea typeface="ＭＳ Ｐゴシック"/>
                <a:cs typeface="ＭＳ Ｐゴシック"/>
              </a:rPr>
              <a:t>*Cifras SAT abril 2012</a:t>
            </a:r>
            <a:endParaRPr lang="es-ES" b="1">
              <a:solidFill>
                <a:srgbClr val="660066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631" grpId="0"/>
      <p:bldP spid="10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</TotalTime>
  <Words>2234</Words>
  <Application>Microsoft Macintosh PowerPoint</Application>
  <PresentationFormat>On-screen Show (4:3)</PresentationFormat>
  <Paragraphs>419</Paragraphs>
  <Slides>50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55" baseType="lpstr">
      <vt:lpstr>Arial</vt:lpstr>
      <vt:lpstr>Calibri</vt:lpstr>
      <vt:lpstr>ＭＳ Ｐゴシック</vt:lpstr>
      <vt:lpstr>Arial Narrow</vt:lpstr>
      <vt:lpstr>Tema de Office</vt:lpstr>
      <vt:lpstr>Diapositiva 1</vt:lpstr>
      <vt:lpstr>Agenda</vt:lpstr>
      <vt:lpstr>Diapositiva 3</vt:lpstr>
      <vt:lpstr>Quiénes somos</vt:lpstr>
      <vt:lpstr>Nuestro software</vt:lpstr>
      <vt:lpstr>Facturación de 2005-2012</vt:lpstr>
      <vt:lpstr>¡ADIÓS! Factura de impresor autorizado</vt:lpstr>
      <vt:lpstr>Diapositiva 8</vt:lpstr>
      <vt:lpstr>Usuarios actuales de Factura Electrónica</vt:lpstr>
      <vt:lpstr>Usuarios actuales de Factura Electrónica</vt:lpstr>
      <vt:lpstr>Decisión: cuenta regresiva</vt:lpstr>
      <vt:lpstr>2012 es el año</vt:lpstr>
      <vt:lpstr>¿Sabes…?</vt:lpstr>
      <vt:lpstr>Esquemas vigentes</vt:lpstr>
      <vt:lpstr>Este 2012: Tú decides</vt:lpstr>
      <vt:lpstr>Diapositiva 16</vt:lpstr>
      <vt:lpstr>Esquema CFDI</vt:lpstr>
      <vt:lpstr>¿Qué es un PAC y  cuál es su función?</vt:lpstr>
      <vt:lpstr>Esquema CFDI</vt:lpstr>
      <vt:lpstr>Diapositiva 20</vt:lpstr>
      <vt:lpstr>Tu mejor opción como PAC es CONTPAQ i®</vt:lpstr>
      <vt:lpstr>Diapositiva 22</vt:lpstr>
      <vt:lpstr>Diapositiva 23</vt:lpstr>
      <vt:lpstr>Diapositiva 24</vt:lpstr>
      <vt:lpstr>Diapositiva 25</vt:lpstr>
      <vt:lpstr>Diapositiva 26</vt:lpstr>
      <vt:lpstr>Almacenamiento del XML</vt:lpstr>
      <vt:lpstr>Almacenamiento del XML</vt:lpstr>
      <vt:lpstr>Diapositiva 29</vt:lpstr>
      <vt:lpstr>Demostración- Ejercicios</vt:lpstr>
      <vt:lpstr>Diapositiva 31</vt:lpstr>
      <vt:lpstr>Diapositiva 32</vt:lpstr>
      <vt:lpstr>Esquema CBB</vt:lpstr>
      <vt:lpstr>Diapositiva 34</vt:lpstr>
      <vt:lpstr>Diapositiva 35</vt:lpstr>
      <vt:lpstr>Cómo generar un CBB</vt:lpstr>
      <vt:lpstr>Existe una nueva opción para ti</vt:lpstr>
      <vt:lpstr>Comparativo</vt:lpstr>
      <vt:lpstr>Diapositiva 39</vt:lpstr>
      <vt:lpstr>Tenemos la mejor opción para ti</vt:lpstr>
      <vt:lpstr>Diapositiva 41</vt:lpstr>
      <vt:lpstr>Diapositiva 42</vt:lpstr>
      <vt:lpstr>Diapositiva 43</vt:lpstr>
      <vt:lpstr>2012 es el año…</vt:lpstr>
      <vt:lpstr>¿Por qué conviene actualizarme hoy?</vt:lpstr>
      <vt:lpstr>Diapositiva 46</vt:lpstr>
      <vt:lpstr>Facilidades CONTPAQ i ®</vt:lpstr>
      <vt:lpstr>Facilidades CONTPAQ i ®</vt:lpstr>
      <vt:lpstr>Diapositiva 49</vt:lpstr>
      <vt:lpstr>Diapositiva 50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Valeria Godinez</dc:creator>
  <cp:lastModifiedBy>VALERIA GODINEZ</cp:lastModifiedBy>
  <cp:revision>120</cp:revision>
  <dcterms:created xsi:type="dcterms:W3CDTF">2012-07-03T15:08:32Z</dcterms:created>
  <dcterms:modified xsi:type="dcterms:W3CDTF">2012-09-28T18:05:42Z</dcterms:modified>
</cp:coreProperties>
</file>